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embeddings/oleObject2.bin" ContentType="application/vnd.openxmlformats-officedocument.oleObject"/>
  <Override PartName="/ppt/notesSlides/notesSlide7.xml" ContentType="application/vnd.openxmlformats-officedocument.presentationml.notesSlide+xml"/>
  <Override PartName="/ppt/embeddings/oleObject3.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10.xml" ContentType="application/vnd.openxmlformats-officedocument.presentationml.notesSlide+xml"/>
  <Override PartName="/ppt/embeddings/oleObject6.bin" ContentType="application/vnd.openxmlformats-officedocument.oleObject"/>
  <Override PartName="/ppt/notesSlides/notesSlide11.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notesSlides/notesSlide12.xml" ContentType="application/vnd.openxmlformats-officedocument.presentationml.notesSlide+xml"/>
  <Override PartName="/ppt/embeddings/oleObject9.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5.xml" ContentType="application/vnd.openxmlformats-officedocument.presentationml.notesSlide+xml"/>
  <Override PartName="/ppt/embeddings/oleObject13.bin" ContentType="application/vnd.openxmlformats-officedocument.oleObject"/>
  <Override PartName="/ppt/notesSlides/notesSlide16.xml" ContentType="application/vnd.openxmlformats-officedocument.presentationml.notesSlide+xml"/>
  <Override PartName="/ppt/embeddings/oleObject14.bin" ContentType="application/vnd.openxmlformats-officedocument.oleObject"/>
  <Override PartName="/ppt/notesSlides/notesSlide17.xml" ContentType="application/vnd.openxmlformats-officedocument.presentationml.notesSlide+xml"/>
  <Override PartName="/ppt/embeddings/oleObject15.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263" r:id="rId3"/>
    <p:sldId id="261" r:id="rId4"/>
    <p:sldId id="275" r:id="rId5"/>
    <p:sldId id="282" r:id="rId6"/>
    <p:sldId id="272" r:id="rId7"/>
    <p:sldId id="267" r:id="rId8"/>
    <p:sldId id="268" r:id="rId9"/>
    <p:sldId id="274" r:id="rId10"/>
    <p:sldId id="273" r:id="rId11"/>
    <p:sldId id="266" r:id="rId12"/>
    <p:sldId id="300" r:id="rId13"/>
    <p:sldId id="265" r:id="rId14"/>
    <p:sldId id="276" r:id="rId15"/>
    <p:sldId id="278" r:id="rId16"/>
    <p:sldId id="280" r:id="rId17"/>
    <p:sldId id="279" r:id="rId18"/>
    <p:sldId id="283" r:id="rId19"/>
    <p:sldId id="297" r:id="rId20"/>
    <p:sldId id="298" r:id="rId21"/>
    <p:sldId id="289" r:id="rId22"/>
    <p:sldId id="295" r:id="rId23"/>
    <p:sldId id="296" r:id="rId24"/>
    <p:sldId id="291" r:id="rId25"/>
    <p:sldId id="294" r:id="rId26"/>
    <p:sldId id="299" r:id="rId27"/>
    <p:sldId id="284" r:id="rId28"/>
    <p:sldId id="285" r:id="rId29"/>
    <p:sldId id="293" r:id="rId30"/>
    <p:sldId id="286" r:id="rId31"/>
    <p:sldId id="287"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57" autoAdjust="0"/>
    <p:restoredTop sz="94660"/>
  </p:normalViewPr>
  <p:slideViewPr>
    <p:cSldViewPr snapToGrid="0" snapToObjects="1">
      <p:cViewPr>
        <p:scale>
          <a:sx n="95" d="100"/>
          <a:sy n="95" d="100"/>
        </p:scale>
        <p:origin x="-220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3" d="100"/>
          <a:sy n="93" d="100"/>
        </p:scale>
        <p:origin x="-36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3/15/16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3/15/16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BF1BD6-11A6-594E-AFA1-283323A41F72}" type="slidenum">
              <a:rPr lang="en-US" smtClean="0"/>
              <a:pPr/>
              <a:t>1</a:t>
            </a:fld>
            <a:endParaRPr lang="en-US"/>
          </a:p>
        </p:txBody>
      </p:sp>
    </p:spTree>
    <p:extLst>
      <p:ext uri="{BB962C8B-B14F-4D97-AF65-F5344CB8AC3E}">
        <p14:creationId xmlns:p14="http://schemas.microsoft.com/office/powerpoint/2010/main" val="1741691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98792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276263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3202039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1141934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a:p>
        </p:txBody>
      </p:sp>
    </p:spTree>
    <p:extLst>
      <p:ext uri="{BB962C8B-B14F-4D97-AF65-F5344CB8AC3E}">
        <p14:creationId xmlns:p14="http://schemas.microsoft.com/office/powerpoint/2010/main" val="246228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17</a:t>
            </a:fld>
            <a:endParaRPr lang="en-US"/>
          </a:p>
        </p:txBody>
      </p:sp>
    </p:spTree>
    <p:extLst>
      <p:ext uri="{BB962C8B-B14F-4D97-AF65-F5344CB8AC3E}">
        <p14:creationId xmlns:p14="http://schemas.microsoft.com/office/powerpoint/2010/main" val="3763027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18</a:t>
            </a:fld>
            <a:endParaRPr lang="en-US"/>
          </a:p>
        </p:txBody>
      </p:sp>
    </p:spTree>
    <p:extLst>
      <p:ext uri="{BB962C8B-B14F-4D97-AF65-F5344CB8AC3E}">
        <p14:creationId xmlns:p14="http://schemas.microsoft.com/office/powerpoint/2010/main" val="2285038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19</a:t>
            </a:fld>
            <a:endParaRPr lang="en-US"/>
          </a:p>
        </p:txBody>
      </p:sp>
    </p:spTree>
    <p:extLst>
      <p:ext uri="{BB962C8B-B14F-4D97-AF65-F5344CB8AC3E}">
        <p14:creationId xmlns:p14="http://schemas.microsoft.com/office/powerpoint/2010/main" val="1249786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21</a:t>
            </a:fld>
            <a:endParaRPr lang="en-US"/>
          </a:p>
        </p:txBody>
      </p:sp>
    </p:spTree>
    <p:extLst>
      <p:ext uri="{BB962C8B-B14F-4D97-AF65-F5344CB8AC3E}">
        <p14:creationId xmlns:p14="http://schemas.microsoft.com/office/powerpoint/2010/main" val="3917765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t>
            </a:r>
            <a:r>
              <a:rPr lang="en-US" dirty="0" err="1" smtClean="0"/>
              <a:t>alfred</a:t>
            </a:r>
            <a:r>
              <a:rPr lang="en-US" baseline="0" dirty="0" smtClean="0"/>
              <a:t> </a:t>
            </a:r>
            <a:r>
              <a:rPr lang="en-US" baseline="0" dirty="0" err="1" smtClean="0"/>
              <a:t>pubmed</a:t>
            </a:r>
            <a:r>
              <a:rPr lang="en-US" baseline="0" dirty="0" smtClean="0"/>
              <a:t> search for Obi and Malachi, pull it up with lynx</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a:p>
        </p:txBody>
      </p:sp>
    </p:spTree>
    <p:extLst>
      <p:ext uri="{BB962C8B-B14F-4D97-AF65-F5344CB8AC3E}">
        <p14:creationId xmlns:p14="http://schemas.microsoft.com/office/powerpoint/2010/main" val="2904930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727513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25</a:t>
            </a:fld>
            <a:endParaRPr lang="en-US"/>
          </a:p>
        </p:txBody>
      </p:sp>
    </p:spTree>
    <p:extLst>
      <p:ext uri="{BB962C8B-B14F-4D97-AF65-F5344CB8AC3E}">
        <p14:creationId xmlns:p14="http://schemas.microsoft.com/office/powerpoint/2010/main" val="2176815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a:p>
        </p:txBody>
      </p:sp>
    </p:spTree>
    <p:extLst>
      <p:ext uri="{BB962C8B-B14F-4D97-AF65-F5344CB8AC3E}">
        <p14:creationId xmlns:p14="http://schemas.microsoft.com/office/powerpoint/2010/main" val="229465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a:t>
            </a:fld>
            <a:endParaRPr lang="en-US"/>
          </a:p>
        </p:txBody>
      </p:sp>
    </p:spTree>
    <p:extLst>
      <p:ext uri="{BB962C8B-B14F-4D97-AF65-F5344CB8AC3E}">
        <p14:creationId xmlns:p14="http://schemas.microsoft.com/office/powerpoint/2010/main" val="1549941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2558499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a:p>
        </p:txBody>
      </p:sp>
    </p:spTree>
    <p:extLst>
      <p:ext uri="{BB962C8B-B14F-4D97-AF65-F5344CB8AC3E}">
        <p14:creationId xmlns:p14="http://schemas.microsoft.com/office/powerpoint/2010/main" val="931473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Calculator</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236446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7</a:t>
            </a:fld>
            <a:endParaRPr lang="en-US"/>
          </a:p>
        </p:txBody>
      </p:sp>
    </p:spTree>
    <p:extLst>
      <p:ext uri="{BB962C8B-B14F-4D97-AF65-F5344CB8AC3E}">
        <p14:creationId xmlns:p14="http://schemas.microsoft.com/office/powerpoint/2010/main" val="328545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8</a:t>
            </a:fld>
            <a:endParaRPr lang="en-US"/>
          </a:p>
        </p:txBody>
      </p:sp>
    </p:spTree>
    <p:extLst>
      <p:ext uri="{BB962C8B-B14F-4D97-AF65-F5344CB8AC3E}">
        <p14:creationId xmlns:p14="http://schemas.microsoft.com/office/powerpoint/2010/main" val="2007138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1839263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9.png"/><Relationship Id="rId5" Type="http://schemas.openxmlformats.org/officeDocument/2006/relationships/oleObject" Target="../embeddings/oleObject6.bin"/><Relationship Id="rId6" Type="http://schemas.openxmlformats.org/officeDocument/2006/relationships/package" Target="../embeddings/Microsoft_Excel_Sheet6.xlsx"/><Relationship Id="rId7" Type="http://schemas.openxmlformats.org/officeDocument/2006/relationships/image" Target="../media/image28.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2.png"/><Relationship Id="rId5" Type="http://schemas.openxmlformats.org/officeDocument/2006/relationships/oleObject" Target="../embeddings/oleObject7.bin"/><Relationship Id="rId6" Type="http://schemas.openxmlformats.org/officeDocument/2006/relationships/package" Target="../embeddings/Microsoft_Excel_Sheet7.xlsx"/><Relationship Id="rId7" Type="http://schemas.openxmlformats.org/officeDocument/2006/relationships/image" Target="../media/image30.png"/><Relationship Id="rId8" Type="http://schemas.openxmlformats.org/officeDocument/2006/relationships/oleObject" Target="../embeddings/oleObject8.bin"/><Relationship Id="rId9" Type="http://schemas.openxmlformats.org/officeDocument/2006/relationships/package" Target="../embeddings/Microsoft_Excel_Sheet8.xlsx"/><Relationship Id="rId10" Type="http://schemas.openxmlformats.org/officeDocument/2006/relationships/image" Target="../media/image31.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4.png"/><Relationship Id="rId5" Type="http://schemas.openxmlformats.org/officeDocument/2006/relationships/oleObject" Target="../embeddings/oleObject9.bin"/><Relationship Id="rId6" Type="http://schemas.openxmlformats.org/officeDocument/2006/relationships/package" Target="../embeddings/Microsoft_Excel_Sheet9.xlsx"/><Relationship Id="rId7" Type="http://schemas.openxmlformats.org/officeDocument/2006/relationships/image" Target="../media/image33.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0.bin"/><Relationship Id="rId5" Type="http://schemas.openxmlformats.org/officeDocument/2006/relationships/package" Target="../embeddings/Microsoft_Excel_Sheet10.xlsx"/><Relationship Id="rId6" Type="http://schemas.openxmlformats.org/officeDocument/2006/relationships/image" Target="../media/image37.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package" Target="../embeddings/Microsoft_Excel_Sheet11.xlsx"/><Relationship Id="rId5" Type="http://schemas.openxmlformats.org/officeDocument/2006/relationships/image" Target="../media/image38.png"/><Relationship Id="rId6" Type="http://schemas.openxmlformats.org/officeDocument/2006/relationships/oleObject" Target="../embeddings/oleObject12.bin"/><Relationship Id="rId7" Type="http://schemas.openxmlformats.org/officeDocument/2006/relationships/package" Target="../embeddings/Microsoft_Excel_Sheet12.xlsx"/><Relationship Id="rId8" Type="http://schemas.openxmlformats.org/officeDocument/2006/relationships/image" Target="../media/image39.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3.bin"/><Relationship Id="rId5" Type="http://schemas.openxmlformats.org/officeDocument/2006/relationships/package" Target="../embeddings/Microsoft_Excel_Sheet13.xlsx"/><Relationship Id="rId6" Type="http://schemas.openxmlformats.org/officeDocument/2006/relationships/image" Target="../media/image40.pn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4.bin"/><Relationship Id="rId5" Type="http://schemas.openxmlformats.org/officeDocument/2006/relationships/package" Target="../embeddings/Microsoft_Excel_Sheet14.xlsx"/><Relationship Id="rId6" Type="http://schemas.openxmlformats.org/officeDocument/2006/relationships/image" Target="../media/image41.png"/><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5.bin"/><Relationship Id="rId5" Type="http://schemas.openxmlformats.org/officeDocument/2006/relationships/package" Target="../embeddings/Microsoft_Excel_Sheet15.xlsx"/><Relationship Id="rId6" Type="http://schemas.openxmlformats.org/officeDocument/2006/relationships/image" Target="../media/image42.png"/><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package" Target="../embeddings/Microsoft_Excel_Sheet1.xlsx"/><Relationship Id="rId6" Type="http://schemas.openxmlformats.org/officeDocument/2006/relationships/image" Target="../media/image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oleObject" Target="../embeddings/oleObject2.bin"/><Relationship Id="rId10" Type="http://schemas.openxmlformats.org/officeDocument/2006/relationships/package" Target="../embeddings/Microsoft_Excel_Sheet2.xlsx"/><Relationship Id="rId11" Type="http://schemas.openxmlformats.org/officeDocument/2006/relationships/image" Target="../media/image10.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oleObject" Target="../embeddings/oleObject3.bin"/><Relationship Id="rId7" Type="http://schemas.openxmlformats.org/officeDocument/2006/relationships/package" Target="../embeddings/Microsoft_Excel_Sheet3.xlsx"/><Relationship Id="rId8" Type="http://schemas.openxmlformats.org/officeDocument/2006/relationships/image" Target="../media/image1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7.png"/><Relationship Id="rId5" Type="http://schemas.openxmlformats.org/officeDocument/2006/relationships/oleObject" Target="../embeddings/oleObject4.bin"/><Relationship Id="rId6" Type="http://schemas.openxmlformats.org/officeDocument/2006/relationships/package" Target="../embeddings/Microsoft_Excel_Sheet4.xlsx"/><Relationship Id="rId7" Type="http://schemas.openxmlformats.org/officeDocument/2006/relationships/image" Target="../media/image25.png"/><Relationship Id="rId8" Type="http://schemas.openxmlformats.org/officeDocument/2006/relationships/oleObject" Target="../embeddings/oleObject5.bin"/><Relationship Id="rId9" Type="http://schemas.openxmlformats.org/officeDocument/2006/relationships/package" Target="../embeddings/Microsoft_Excel_Sheet5.xlsx"/><Relationship Id="rId10" Type="http://schemas.openxmlformats.org/officeDocument/2006/relationships/image" Target="../media/image26.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Keyboard Efficiency</a:t>
            </a:r>
            <a:endParaRPr lang="en-US" dirty="0"/>
          </a:p>
        </p:txBody>
      </p:sp>
      <p:sp>
        <p:nvSpPr>
          <p:cNvPr id="3" name="Subtitle 2"/>
          <p:cNvSpPr>
            <a:spLocks noGrp="1"/>
          </p:cNvSpPr>
          <p:nvPr>
            <p:ph type="subTitle" idx="1"/>
          </p:nvPr>
        </p:nvSpPr>
        <p:spPr/>
        <p:txBody>
          <a:bodyPr/>
          <a:lstStyle/>
          <a:p>
            <a:r>
              <a:rPr lang="en-US" dirty="0"/>
              <a:t>Escaping the Mouse </a:t>
            </a:r>
            <a:r>
              <a:rPr lang="en-US" dirty="0" smtClean="0"/>
              <a:t>Trap and Taking ctrl.</a:t>
            </a:r>
            <a:endParaRPr lang="en-US" b="1" dirty="0"/>
          </a:p>
        </p:txBody>
      </p:sp>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Control &amp; General Movement</a:t>
            </a:r>
            <a:endParaRPr lang="en-US" dirty="0"/>
          </a:p>
        </p:txBody>
      </p:sp>
      <p:sp>
        <p:nvSpPr>
          <p:cNvPr id="3" name="Content Placeholder 2"/>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buNone/>
            </a:pPr>
            <a:endParaRPr lang="en-US" sz="1800" dirty="0" smtClean="0"/>
          </a:p>
        </p:txBody>
      </p:sp>
      <p:pic>
        <p:nvPicPr>
          <p:cNvPr id="4" name="Picture 3" descr="m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0415" y="3438071"/>
            <a:ext cx="5443171" cy="315469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507076510"/>
              </p:ext>
            </p:extLst>
          </p:nvPr>
        </p:nvGraphicFramePr>
        <p:xfrm>
          <a:off x="1850415" y="1016000"/>
          <a:ext cx="5443171" cy="2298700"/>
        </p:xfrm>
        <a:graphic>
          <a:graphicData uri="http://schemas.openxmlformats.org/presentationml/2006/ole">
            <mc:AlternateContent xmlns:mc="http://schemas.openxmlformats.org/markup-compatibility/2006">
              <mc:Choice xmlns:v="urn:schemas-microsoft-com:vml" Requires="v">
                <p:oleObj spid="_x0000_s2153" name="Worksheet" r:id="rId6" imgW="6324600" imgH="2298700" progId="Excel.Sheet.12">
                  <p:embed/>
                </p:oleObj>
              </mc:Choice>
              <mc:Fallback>
                <p:oleObj name="Worksheet" r:id="rId6" imgW="6324600" imgH="2298700" progId="Excel.Sheet.12">
                  <p:embed/>
                  <p:pic>
                    <p:nvPicPr>
                      <p:cNvPr id="0" name=""/>
                      <p:cNvPicPr/>
                      <p:nvPr/>
                    </p:nvPicPr>
                    <p:blipFill>
                      <a:blip r:embed="rId7"/>
                      <a:stretch>
                        <a:fillRect/>
                      </a:stretch>
                    </p:blipFill>
                    <p:spPr>
                      <a:xfrm>
                        <a:off x="1850415" y="1016000"/>
                        <a:ext cx="5443171" cy="2298700"/>
                      </a:xfrm>
                      <a:prstGeom prst="rect">
                        <a:avLst/>
                      </a:prstGeom>
                    </p:spPr>
                  </p:pic>
                </p:oleObj>
              </mc:Fallback>
            </mc:AlternateContent>
          </a:graphicData>
        </a:graphic>
      </p:graphicFrame>
    </p:spTree>
    <p:extLst>
      <p:ext uri="{BB962C8B-B14F-4D97-AF65-F5344CB8AC3E}">
        <p14:creationId xmlns:p14="http://schemas.microsoft.com/office/powerpoint/2010/main" val="17268957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Finder</a:t>
            </a:r>
            <a:endParaRPr lang="en-US" dirty="0"/>
          </a:p>
        </p:txBody>
      </p:sp>
      <p:sp>
        <p:nvSpPr>
          <p:cNvPr id="3" name="Content Placeholder 2"/>
          <p:cNvSpPr>
            <a:spLocks noGrp="1"/>
          </p:cNvSpPr>
          <p:nvPr>
            <p:ph idx="1"/>
          </p:nvPr>
        </p:nvSpPr>
        <p:spPr/>
        <p:txBody>
          <a:bodyPr>
            <a:noAutofit/>
          </a:bodyPr>
          <a:lstStyle/>
          <a:p>
            <a:pPr marL="0" indent="0">
              <a:buNone/>
            </a:pPr>
            <a:endParaRPr lang="en-US" sz="1300" dirty="0" smtClean="0"/>
          </a:p>
          <a:p>
            <a:endParaRPr lang="en-US" sz="1300" dirty="0"/>
          </a:p>
          <a:p>
            <a:endParaRPr lang="en-US" sz="1300" dirty="0" smtClean="0"/>
          </a:p>
          <a:p>
            <a:endParaRPr lang="en-US" sz="1300" dirty="0" smtClean="0"/>
          </a:p>
          <a:p>
            <a:endParaRPr lang="en-US" sz="1300" dirty="0" smtClean="0"/>
          </a:p>
          <a:p>
            <a:pPr marL="0" indent="0">
              <a:buNone/>
            </a:pPr>
            <a:endParaRPr lang="en-US" sz="1300" dirty="0" smtClean="0"/>
          </a:p>
          <a:p>
            <a:pPr marL="0" indent="0">
              <a:buNone/>
            </a:pPr>
            <a:endParaRPr lang="en-US" sz="1300" dirty="0"/>
          </a:p>
          <a:p>
            <a:pPr marL="0" indent="0">
              <a:buNone/>
            </a:pPr>
            <a:endParaRPr lang="en-US" sz="1300" dirty="0" smtClean="0"/>
          </a:p>
          <a:p>
            <a:pPr marL="0" indent="0">
              <a:buNone/>
            </a:pPr>
            <a:endParaRPr lang="en-US" sz="1300" dirty="0"/>
          </a:p>
          <a:p>
            <a:pPr marL="0" indent="0">
              <a:buNone/>
            </a:pPr>
            <a:endParaRPr lang="en-US" sz="1300" dirty="0" smtClean="0"/>
          </a:p>
          <a:p>
            <a:pPr marL="0" indent="0">
              <a:buNone/>
            </a:pPr>
            <a:endParaRPr lang="en-US" sz="1300" dirty="0"/>
          </a:p>
          <a:p>
            <a:pPr marL="0" indent="0">
              <a:buNone/>
            </a:pPr>
            <a:endParaRPr lang="en-US" sz="1300" dirty="0" smtClean="0"/>
          </a:p>
          <a:p>
            <a:pPr marL="0" indent="0">
              <a:buNone/>
            </a:pPr>
            <a:endParaRPr lang="en-US" sz="1300" dirty="0" smtClean="0"/>
          </a:p>
          <a:p>
            <a:pPr marL="0" indent="0">
              <a:buNone/>
            </a:pPr>
            <a:endParaRPr lang="en-US" sz="1300" dirty="0" smtClean="0"/>
          </a:p>
        </p:txBody>
      </p:sp>
      <p:pic>
        <p:nvPicPr>
          <p:cNvPr id="8" name="Picture 7" descr="finder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1" y="1015999"/>
            <a:ext cx="4290785" cy="282416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336756621"/>
              </p:ext>
            </p:extLst>
          </p:nvPr>
        </p:nvGraphicFramePr>
        <p:xfrm>
          <a:off x="226785" y="1015999"/>
          <a:ext cx="4051110" cy="1536700"/>
        </p:xfrm>
        <a:graphic>
          <a:graphicData uri="http://schemas.openxmlformats.org/presentationml/2006/ole">
            <mc:AlternateContent xmlns:mc="http://schemas.openxmlformats.org/markup-compatibility/2006">
              <mc:Choice xmlns:v="urn:schemas-microsoft-com:vml" Requires="v">
                <p:oleObj spid="_x0000_s6355" name="Worksheet" r:id="rId6" imgW="5105400" imgH="1536700" progId="Excel.Sheet.12">
                  <p:embed/>
                </p:oleObj>
              </mc:Choice>
              <mc:Fallback>
                <p:oleObj name="Worksheet" r:id="rId6" imgW="5105400" imgH="1536700" progId="Excel.Sheet.12">
                  <p:embed/>
                  <p:pic>
                    <p:nvPicPr>
                      <p:cNvPr id="0" name=""/>
                      <p:cNvPicPr/>
                      <p:nvPr/>
                    </p:nvPicPr>
                    <p:blipFill>
                      <a:blip r:embed="rId7"/>
                      <a:stretch>
                        <a:fillRect/>
                      </a:stretch>
                    </p:blipFill>
                    <p:spPr>
                      <a:xfrm>
                        <a:off x="226785" y="1015999"/>
                        <a:ext cx="4051110" cy="1536700"/>
                      </a:xfrm>
                      <a:prstGeom prst="rect">
                        <a:avLst/>
                      </a:prstGeom>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07114901"/>
              </p:ext>
            </p:extLst>
          </p:nvPr>
        </p:nvGraphicFramePr>
        <p:xfrm>
          <a:off x="226785" y="2786028"/>
          <a:ext cx="4051110" cy="3078480"/>
        </p:xfrm>
        <a:graphic>
          <a:graphicData uri="http://schemas.openxmlformats.org/drawingml/2006/table">
            <a:tbl>
              <a:tblPr/>
              <a:tblGrid>
                <a:gridCol w="1414352"/>
                <a:gridCol w="2636758"/>
              </a:tblGrid>
              <a:tr h="254000">
                <a:tc>
                  <a:txBody>
                    <a:bodyPr/>
                    <a:lstStyle/>
                    <a:p>
                      <a:pPr algn="l" fontAlgn="b"/>
                      <a:r>
                        <a:rPr lang="en-US" sz="1600" b="0" i="0" u="none" strike="noStrike">
                          <a:solidFill>
                            <a:srgbClr val="3F3F31"/>
                          </a:solidFill>
                          <a:effectLst/>
                          <a:latin typeface="Calibri"/>
                        </a:rPr>
                        <a:t>[cmd][shift][F]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3F3F31"/>
                          </a:solidFill>
                          <a:effectLst/>
                          <a:latin typeface="Calibri"/>
                        </a:rPr>
                        <a:t>All My Files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b"/>
                      <a:r>
                        <a:rPr lang="en-US" sz="1600" b="0" i="0" u="none" strike="noStrike">
                          <a:solidFill>
                            <a:srgbClr val="3F3F31"/>
                          </a:solidFill>
                          <a:effectLst/>
                          <a:latin typeface="Calibri"/>
                        </a:rPr>
                        <a:t>[cmd][shift][O]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3F3F31"/>
                          </a:solidFill>
                          <a:effectLst/>
                          <a:latin typeface="Calibri"/>
                        </a:rPr>
                        <a:t>Documents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b"/>
                      <a:r>
                        <a:rPr lang="en-US" sz="1600" b="0" i="0" u="none" strike="noStrike">
                          <a:solidFill>
                            <a:srgbClr val="3F3F31"/>
                          </a:solidFill>
                          <a:effectLst/>
                          <a:latin typeface="Calibri"/>
                        </a:rPr>
                        <a:t>[cmd][shift][D]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dirty="0">
                          <a:solidFill>
                            <a:srgbClr val="3F3F31"/>
                          </a:solidFill>
                          <a:effectLst/>
                          <a:latin typeface="Calibri"/>
                        </a:rPr>
                        <a:t>Desktop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b"/>
                      <a:r>
                        <a:rPr lang="en-US" sz="1600" b="0" i="0" u="none" strike="noStrike">
                          <a:solidFill>
                            <a:srgbClr val="3F3F31"/>
                          </a:solidFill>
                          <a:effectLst/>
                          <a:latin typeface="Calibri"/>
                        </a:rPr>
                        <a:t>[cmd][shift][H]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3F3F31"/>
                          </a:solidFill>
                          <a:effectLst/>
                          <a:latin typeface="Calibri"/>
                        </a:rPr>
                        <a:t>Home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b"/>
                      <a:r>
                        <a:rPr lang="en-US" sz="1600" b="0" i="0" u="none" strike="noStrike">
                          <a:solidFill>
                            <a:srgbClr val="3F3F31"/>
                          </a:solidFill>
                          <a:effectLst/>
                          <a:latin typeface="Calibri"/>
                        </a:rPr>
                        <a:t>[cmd][shift][C]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dirty="0">
                          <a:solidFill>
                            <a:srgbClr val="3F3F31"/>
                          </a:solidFill>
                          <a:effectLst/>
                          <a:latin typeface="Calibri"/>
                        </a:rPr>
                        <a:t>Computer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b"/>
                      <a:r>
                        <a:rPr lang="en-US" sz="1600" b="0" i="0" u="none" strike="noStrike">
                          <a:solidFill>
                            <a:srgbClr val="3F3F31"/>
                          </a:solidFill>
                          <a:effectLst/>
                          <a:latin typeface="Calibri"/>
                        </a:rPr>
                        <a:t>[cmd][shift][A]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dirty="0">
                          <a:solidFill>
                            <a:srgbClr val="3F3F31"/>
                          </a:solidFill>
                          <a:effectLst/>
                          <a:latin typeface="Calibri"/>
                        </a:rPr>
                        <a:t>Applications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b"/>
                      <a:r>
                        <a:rPr lang="en-US" sz="1600" b="0" i="0" u="none" strike="noStrike">
                          <a:solidFill>
                            <a:srgbClr val="3F3F31"/>
                          </a:solidFill>
                          <a:effectLst/>
                          <a:latin typeface="Calibri"/>
                        </a:rPr>
                        <a:t>[cmd][shift][U]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dirty="0">
                          <a:solidFill>
                            <a:srgbClr val="3F3F31"/>
                          </a:solidFill>
                          <a:effectLst/>
                          <a:latin typeface="Calibri"/>
                        </a:rPr>
                        <a:t>Utilities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b"/>
                      <a:r>
                        <a:rPr lang="en-US" sz="1600" b="0" i="0" u="none" strike="noStrike">
                          <a:solidFill>
                            <a:srgbClr val="3F3F31"/>
                          </a:solidFill>
                          <a:effectLst/>
                          <a:latin typeface="Calibri"/>
                        </a:rPr>
                        <a:t>[cmd][option][L]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3F3F31"/>
                          </a:solidFill>
                          <a:effectLst/>
                          <a:latin typeface="Calibri"/>
                        </a:rPr>
                        <a:t>Downloads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b"/>
                      <a:r>
                        <a:rPr lang="nl-NL" sz="1600" b="0" i="0" u="none" strike="noStrike">
                          <a:solidFill>
                            <a:srgbClr val="3F3F31"/>
                          </a:solidFill>
                          <a:effectLst/>
                          <a:latin typeface="Calibri"/>
                        </a:rPr>
                        <a:t>[cmd][[]]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3F3F31"/>
                          </a:solidFill>
                          <a:effectLst/>
                          <a:latin typeface="Calibri"/>
                        </a:rPr>
                        <a:t>Directory back/forward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b"/>
                      <a:r>
                        <a:rPr lang="nl-NL" sz="1600" b="0" i="0" u="none" strike="noStrike">
                          <a:solidFill>
                            <a:srgbClr val="3F3F31"/>
                          </a:solidFill>
                          <a:effectLst/>
                          <a:latin typeface="Calibri"/>
                        </a:rPr>
                        <a:t>[cmd][^v]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3F3F31"/>
                          </a:solidFill>
                          <a:effectLst/>
                          <a:latin typeface="Calibri"/>
                        </a:rPr>
                        <a:t>Move up/down directories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b"/>
                      <a:r>
                        <a:rPr lang="nl-NL" sz="1600" b="0" i="0" u="none" strike="noStrike">
                          <a:solidFill>
                            <a:srgbClr val="3F3F31"/>
                          </a:solidFill>
                          <a:effectLst/>
                          <a:latin typeface="Calibri"/>
                        </a:rPr>
                        <a:t>[cmd][&lt;&gt;]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3F3F31"/>
                          </a:solidFill>
                          <a:effectLst/>
                          <a:latin typeface="Calibri"/>
                        </a:rPr>
                        <a:t>Toggle folder trees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b"/>
                      <a:r>
                        <a:rPr lang="nl-NL" sz="1600" b="0" i="0" u="none" strike="noStrike">
                          <a:solidFill>
                            <a:srgbClr val="3F3F31"/>
                          </a:solidFill>
                          <a:effectLst/>
                          <a:latin typeface="Calibri"/>
                        </a:rPr>
                        <a:t>[cmd][O|v]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dirty="0">
                          <a:solidFill>
                            <a:srgbClr val="3F3F31"/>
                          </a:solidFill>
                          <a:effectLst/>
                          <a:latin typeface="Calibri"/>
                        </a:rPr>
                        <a:t>Open file/folders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bl>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090155535"/>
              </p:ext>
            </p:extLst>
          </p:nvPr>
        </p:nvGraphicFramePr>
        <p:xfrm>
          <a:off x="4572000" y="4105390"/>
          <a:ext cx="4290786" cy="1772486"/>
        </p:xfrm>
        <a:graphic>
          <a:graphicData uri="http://schemas.openxmlformats.org/presentationml/2006/ole">
            <mc:AlternateContent xmlns:mc="http://schemas.openxmlformats.org/markup-compatibility/2006">
              <mc:Choice xmlns:v="urn:schemas-microsoft-com:vml" Requires="v">
                <p:oleObj spid="_x0000_s6356" name="Worksheet" r:id="rId9" imgW="5105400" imgH="2044700" progId="Excel.Sheet.12">
                  <p:embed/>
                </p:oleObj>
              </mc:Choice>
              <mc:Fallback>
                <p:oleObj name="Worksheet" r:id="rId9" imgW="5105400" imgH="2044700" progId="Excel.Sheet.12">
                  <p:embed/>
                  <p:pic>
                    <p:nvPicPr>
                      <p:cNvPr id="0" name=""/>
                      <p:cNvPicPr/>
                      <p:nvPr/>
                    </p:nvPicPr>
                    <p:blipFill>
                      <a:blip r:embed="rId10"/>
                      <a:stretch>
                        <a:fillRect/>
                      </a:stretch>
                    </p:blipFill>
                    <p:spPr>
                      <a:xfrm>
                        <a:off x="4572000" y="4105390"/>
                        <a:ext cx="4290786" cy="1772486"/>
                      </a:xfrm>
                      <a:prstGeom prst="rect">
                        <a:avLst/>
                      </a:prstGeom>
                    </p:spPr>
                  </p:pic>
                </p:oleObj>
              </mc:Fallback>
            </mc:AlternateContent>
          </a:graphicData>
        </a:graphic>
      </p:graphicFrame>
    </p:spTree>
    <p:extLst>
      <p:ext uri="{BB962C8B-B14F-4D97-AF65-F5344CB8AC3E}">
        <p14:creationId xmlns:p14="http://schemas.microsoft.com/office/powerpoint/2010/main" val="26668446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Miscellaneous	</a:t>
            </a:r>
            <a:endParaRPr lang="en-US" dirty="0"/>
          </a:p>
        </p:txBody>
      </p:sp>
      <p:graphicFrame>
        <p:nvGraphicFramePr>
          <p:cNvPr id="4" name="Content Placeholder 3"/>
          <p:cNvGraphicFramePr>
            <a:graphicFrameLocks noGrp="1"/>
          </p:cNvGraphicFramePr>
          <p:nvPr>
            <p:ph idx="1"/>
          </p:nvPr>
        </p:nvGraphicFramePr>
        <p:xfrm>
          <a:off x="487363" y="1769427"/>
          <a:ext cx="8115300" cy="3614420"/>
        </p:xfrm>
        <a:graphic>
          <a:graphicData uri="http://schemas.openxmlformats.org/drawingml/2006/table">
            <a:tbl>
              <a:tblPr/>
              <a:tblGrid>
                <a:gridCol w="2324100"/>
                <a:gridCol w="5791200"/>
              </a:tblGrid>
              <a:tr h="254000">
                <a:tc>
                  <a:txBody>
                    <a:bodyPr/>
                    <a:lstStyle/>
                    <a:p>
                      <a:pPr algn="l" fontAlgn="b"/>
                      <a:r>
                        <a:rPr lang="en-US" sz="1600" b="0" i="0" u="none" strike="noStrike">
                          <a:solidFill>
                            <a:srgbClr val="000000"/>
                          </a:solidFill>
                          <a:effectLst/>
                          <a:latin typeface="Calibri"/>
                        </a:rPr>
                        <a:t>Key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effectLst/>
                          <a:latin typeface="Calibri"/>
                        </a:rPr>
                        <a:t>Command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ctr"/>
                      <a:r>
                        <a:rPr lang="de-DE" sz="1600" b="0" i="0" u="none" strike="noStrike">
                          <a:solidFill>
                            <a:srgbClr val="000000"/>
                          </a:solidFill>
                          <a:effectLst/>
                          <a:latin typeface="Helvetica Neue"/>
                        </a:rPr>
                        <a:t>[cmd][shift][3]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effectLst/>
                          <a:latin typeface="Calibri"/>
                        </a:rPr>
                        <a:t>Screen shot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ctr"/>
                      <a:r>
                        <a:rPr lang="de-DE" sz="1600" b="0" i="0" u="none" strike="noStrike">
                          <a:solidFill>
                            <a:srgbClr val="000000"/>
                          </a:solidFill>
                          <a:effectLst/>
                          <a:latin typeface="Helvetica Neue"/>
                        </a:rPr>
                        <a:t>[cmd][shift][4]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effectLst/>
                          <a:latin typeface="Calibri"/>
                        </a:rPr>
                        <a:t>Screen shot part of screen (hit space after for window under mouse)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ctr"/>
                      <a:r>
                        <a:rPr lang="en-US" sz="1600" b="0" i="0" u="none" strike="noStrike">
                          <a:solidFill>
                            <a:srgbClr val="000000"/>
                          </a:solidFill>
                          <a:effectLst/>
                          <a:latin typeface="Helvetica Neue"/>
                        </a:rPr>
                        <a:t>[cmd][option][d]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effectLst/>
                          <a:latin typeface="Calibri"/>
                        </a:rPr>
                        <a:t>Hide Dock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79400">
                <a:tc>
                  <a:txBody>
                    <a:bodyPr/>
                    <a:lstStyle/>
                    <a:p>
                      <a:pPr algn="l" fontAlgn="ctr"/>
                      <a:r>
                        <a:rPr lang="en-US" sz="1600" b="0" i="0" u="none" strike="noStrike">
                          <a:solidFill>
                            <a:srgbClr val="000000"/>
                          </a:solidFill>
                          <a:effectLst/>
                          <a:latin typeface="Helvetica Neue"/>
                        </a:rPr>
                        <a:t>[cmd][option][shift][V]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effectLst/>
                          <a:latin typeface="Calibri"/>
                        </a:rPr>
                        <a:t>Paste without formatting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ctr"/>
                      <a:r>
                        <a:rPr lang="nl-NL" sz="1600" b="0" i="0" u="none" strike="noStrike">
                          <a:solidFill>
                            <a:srgbClr val="000000"/>
                          </a:solidFill>
                          <a:effectLst/>
                          <a:latin typeface="Helvetica Neue"/>
                        </a:rPr>
                        <a:t>[cmd][ctrl][n]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effectLst/>
                          <a:latin typeface="Calibri"/>
                        </a:rPr>
                        <a:t>Add highlighted files to a folder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ctr"/>
                      <a:r>
                        <a:rPr lang="cs-CZ" sz="1600" b="0" i="0" u="none" strike="noStrike">
                          <a:solidFill>
                            <a:srgbClr val="000000"/>
                          </a:solidFill>
                          <a:effectLst/>
                          <a:latin typeface="Helvetica Neue"/>
                        </a:rPr>
                        <a:t>[cmd][click]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effectLst/>
                          <a:latin typeface="Calibri"/>
                        </a:rPr>
                        <a:t>On icon to open it in finder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ctr"/>
                      <a:r>
                        <a:rPr lang="en-US" sz="1600" b="0" i="0" u="none" strike="noStrike">
                          <a:solidFill>
                            <a:srgbClr val="000000"/>
                          </a:solidFill>
                          <a:effectLst/>
                          <a:latin typeface="Helvetica Neue"/>
                        </a:rPr>
                        <a:t>[cmd][option]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effectLst/>
                          <a:latin typeface="Calibri"/>
                        </a:rPr>
                        <a:t>Open a file in specific app while dragging the file onto the Dock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ctr"/>
                      <a:r>
                        <a:rPr lang="en-US" sz="1600" b="0" i="0" u="none" strike="noStrike">
                          <a:solidFill>
                            <a:srgbClr val="000000"/>
                          </a:solidFill>
                          <a:effectLst/>
                          <a:latin typeface="Helvetica Neue"/>
                        </a:rPr>
                        <a:t>[ctrl][option][cmd][6]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effectLst/>
                          <a:latin typeface="Calibri"/>
                        </a:rPr>
                        <a:t>Tidy up icons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ctr"/>
                      <a:r>
                        <a:rPr lang="hu-HU" sz="1600" b="0" i="0" u="none" strike="noStrike">
                          <a:solidFill>
                            <a:srgbClr val="000000"/>
                          </a:solidFill>
                          <a:effectLst/>
                          <a:latin typeface="Helvetica Neue"/>
                        </a:rPr>
                        <a:t>[opt][delete]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effectLst/>
                          <a:latin typeface="Calibri"/>
                        </a:rPr>
                        <a:t>Delete entire word to the left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ctr"/>
                      <a:r>
                        <a:rPr lang="nl-NL" sz="1600" b="0" i="0" u="none" strike="noStrike">
                          <a:solidFill>
                            <a:srgbClr val="000000"/>
                          </a:solidFill>
                          <a:effectLst/>
                          <a:latin typeface="Helvetica Neue"/>
                        </a:rPr>
                        <a:t>[cmd][?]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effectLst/>
                          <a:latin typeface="Calibri"/>
                        </a:rPr>
                        <a:t>(cmd-shift-/)  Quickly find any menu item and launch it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ctr"/>
                      <a:r>
                        <a:rPr lang="en-US" sz="1600" b="0" i="0" u="none" strike="noStrike">
                          <a:solidFill>
                            <a:srgbClr val="000000"/>
                          </a:solidFill>
                          <a:effectLst/>
                          <a:latin typeface="Helvetica Neue"/>
                        </a:rPr>
                        <a:t>[shift][option]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a:solidFill>
                            <a:srgbClr val="000000"/>
                          </a:solidFill>
                          <a:effectLst/>
                          <a:latin typeface="Calibri"/>
                        </a:rPr>
                        <a:t>Incremental adjustment of [screen/key]brightness/volume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r h="254000">
                <a:tc>
                  <a:txBody>
                    <a:bodyPr/>
                    <a:lstStyle/>
                    <a:p>
                      <a:pPr algn="l" fontAlgn="ctr"/>
                      <a:r>
                        <a:rPr lang="en-US" sz="1600" b="0" i="0" u="none" strike="noStrike">
                          <a:solidFill>
                            <a:srgbClr val="000000"/>
                          </a:solidFill>
                          <a:effectLst/>
                          <a:latin typeface="Helvetica Neue"/>
                        </a:rPr>
                        <a:t>[cmd][alt][escape]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b"/>
                      <a:r>
                        <a:rPr lang="en-US" sz="1600" b="0" i="0" u="none" strike="noStrike">
                          <a:solidFill>
                            <a:srgbClr val="000000"/>
                          </a:solidFill>
                          <a:effectLst/>
                          <a:latin typeface="Calibri"/>
                        </a:rPr>
                        <a:t>Force quit any open applications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r>
              <a:tr h="254000">
                <a:tc>
                  <a:txBody>
                    <a:bodyPr/>
                    <a:lstStyle/>
                    <a:p>
                      <a:pPr algn="l" fontAlgn="ctr"/>
                      <a:r>
                        <a:rPr lang="nl-NL" sz="1600" b="0" i="0" u="none" strike="noStrike">
                          <a:solidFill>
                            <a:srgbClr val="000000"/>
                          </a:solidFill>
                          <a:effectLst/>
                          <a:latin typeface="Helvetica Neue"/>
                        </a:rPr>
                        <a:t>[cmd][,]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b"/>
                      <a:r>
                        <a:rPr lang="en-US" sz="1600" b="0" i="0" u="none" strike="noStrike" dirty="0">
                          <a:solidFill>
                            <a:srgbClr val="000000"/>
                          </a:solidFill>
                          <a:effectLst/>
                          <a:latin typeface="Calibri"/>
                        </a:rPr>
                        <a:t>Open preferences for any application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bl>
          </a:graphicData>
        </a:graphic>
      </p:graphicFrame>
    </p:spTree>
    <p:extLst>
      <p:ext uri="{BB962C8B-B14F-4D97-AF65-F5344CB8AC3E}">
        <p14:creationId xmlns:p14="http://schemas.microsoft.com/office/powerpoint/2010/main" val="16699180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856" y="110803"/>
            <a:ext cx="8636001" cy="571056"/>
          </a:xfrm>
        </p:spPr>
        <p:txBody>
          <a:bodyPr/>
          <a:lstStyle/>
          <a:p>
            <a:r>
              <a:rPr lang="en-US" dirty="0" smtClean="0"/>
              <a:t>Unix Terminal</a:t>
            </a:r>
            <a:endParaRPr lang="en-US" dirty="0"/>
          </a:p>
        </p:txBody>
      </p:sp>
      <p:sp>
        <p:nvSpPr>
          <p:cNvPr id="3" name="Content Placeholder 2"/>
          <p:cNvSpPr>
            <a:spLocks noGrp="1"/>
          </p:cNvSpPr>
          <p:nvPr>
            <p:ph idx="1"/>
          </p:nvPr>
        </p:nvSpPr>
        <p:spPr/>
        <p:txBody>
          <a:bodyPr>
            <a:normAutofit/>
          </a:bodyPr>
          <a:lstStyle/>
          <a:p>
            <a:pPr marL="0" indent="0">
              <a:buNone/>
            </a:pPr>
            <a:endParaRPr lang="en-US" sz="1200" dirty="0" smtClean="0"/>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smtClean="0"/>
          </a:p>
          <a:p>
            <a:pPr marL="0" indent="0">
              <a:buNone/>
            </a:pPr>
            <a:endParaRPr lang="en-US" sz="1200" dirty="0"/>
          </a:p>
        </p:txBody>
      </p:sp>
      <p:pic>
        <p:nvPicPr>
          <p:cNvPr id="5" name="Picture 4" descr="ter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900" y="4222987"/>
            <a:ext cx="5410200" cy="2440215"/>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369822317"/>
              </p:ext>
            </p:extLst>
          </p:nvPr>
        </p:nvGraphicFramePr>
        <p:xfrm>
          <a:off x="1866900" y="1016000"/>
          <a:ext cx="5410200" cy="3060700"/>
        </p:xfrm>
        <a:graphic>
          <a:graphicData uri="http://schemas.openxmlformats.org/presentationml/2006/ole">
            <mc:AlternateContent xmlns:mc="http://schemas.openxmlformats.org/markup-compatibility/2006">
              <mc:Choice xmlns:v="urn:schemas-microsoft-com:vml" Requires="v">
                <p:oleObj spid="_x0000_s7266" name="Worksheet" r:id="rId6" imgW="5410200" imgH="3060700" progId="Excel.Sheet.12">
                  <p:embed/>
                </p:oleObj>
              </mc:Choice>
              <mc:Fallback>
                <p:oleObj name="Worksheet" r:id="rId6" imgW="5410200" imgH="3060700" progId="Excel.Sheet.12">
                  <p:embed/>
                  <p:pic>
                    <p:nvPicPr>
                      <p:cNvPr id="0" name=""/>
                      <p:cNvPicPr/>
                      <p:nvPr/>
                    </p:nvPicPr>
                    <p:blipFill>
                      <a:blip r:embed="rId7"/>
                      <a:stretch>
                        <a:fillRect/>
                      </a:stretch>
                    </p:blipFill>
                    <p:spPr>
                      <a:xfrm>
                        <a:off x="1866900" y="1016000"/>
                        <a:ext cx="5410200" cy="3060700"/>
                      </a:xfrm>
                      <a:prstGeom prst="rect">
                        <a:avLst/>
                      </a:prstGeom>
                    </p:spPr>
                  </p:pic>
                </p:oleObj>
              </mc:Fallback>
            </mc:AlternateContent>
          </a:graphicData>
        </a:graphic>
      </p:graphicFrame>
    </p:spTree>
    <p:extLst>
      <p:ext uri="{BB962C8B-B14F-4D97-AF65-F5344CB8AC3E}">
        <p14:creationId xmlns:p14="http://schemas.microsoft.com/office/powerpoint/2010/main" val="12286251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TMUX </a:t>
            </a:r>
            <a:r>
              <a:rPr lang="en-US" dirty="0"/>
              <a:t>- A Cool Terminal </a:t>
            </a:r>
            <a:r>
              <a:rPr lang="en-US" dirty="0" smtClean="0"/>
              <a:t>Multiplexer</a:t>
            </a:r>
            <a:endParaRPr lang="en-US" dirty="0"/>
          </a:p>
        </p:txBody>
      </p:sp>
      <p:sp>
        <p:nvSpPr>
          <p:cNvPr id="3" name="Content Placeholder 2"/>
          <p:cNvSpPr>
            <a:spLocks noGrp="1"/>
          </p:cNvSpPr>
          <p:nvPr>
            <p:ph idx="1"/>
          </p:nvPr>
        </p:nvSpPr>
        <p:spPr/>
        <p:txBody>
          <a:bodyPr/>
          <a:lstStyle/>
          <a:p>
            <a:r>
              <a:rPr lang="en-US" sz="1800" dirty="0" err="1"/>
              <a:t>tmux</a:t>
            </a:r>
            <a:r>
              <a:rPr lang="en-US" sz="1800" dirty="0"/>
              <a:t> is a terminal </a:t>
            </a:r>
            <a:r>
              <a:rPr lang="en-US" sz="1800" dirty="0" smtClean="0"/>
              <a:t>multiplexer it </a:t>
            </a:r>
            <a:r>
              <a:rPr lang="en-US" sz="1800" dirty="0"/>
              <a:t>lets you switch easily between several programs in one terminal, detach them (they keep running in the background) and reattach them to a different </a:t>
            </a:r>
            <a:r>
              <a:rPr lang="en-US" sz="1800" dirty="0" smtClean="0"/>
              <a:t>terminal.</a:t>
            </a:r>
          </a:p>
          <a:p>
            <a:endParaRPr lang="en-US" dirty="0" smtClean="0"/>
          </a:p>
          <a:p>
            <a:pPr marL="0" indent="0">
              <a:buNone/>
            </a:pPr>
            <a:endParaRPr lang="en-US" dirty="0" smtClean="0"/>
          </a:p>
          <a:p>
            <a:endParaRPr lang="en-US" dirty="0"/>
          </a:p>
        </p:txBody>
      </p:sp>
      <p:pic>
        <p:nvPicPr>
          <p:cNvPr id="6" name="Picture 5" descr="Screen Shot 2016-02-29 at 11.30.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83" y="2375779"/>
            <a:ext cx="4123680" cy="3130804"/>
          </a:xfrm>
          <a:prstGeom prst="rect">
            <a:avLst/>
          </a:prstGeom>
        </p:spPr>
      </p:pic>
      <p:pic>
        <p:nvPicPr>
          <p:cNvPr id="7" name="Picture 6"/>
          <p:cNvPicPr>
            <a:picLocks noChangeAspect="1"/>
          </p:cNvPicPr>
          <p:nvPr/>
        </p:nvPicPr>
        <p:blipFill>
          <a:blip r:embed="rId4"/>
          <a:stretch>
            <a:fillRect/>
          </a:stretch>
        </p:blipFill>
        <p:spPr>
          <a:xfrm>
            <a:off x="4702944" y="2375779"/>
            <a:ext cx="4159842" cy="3130804"/>
          </a:xfrm>
          <a:prstGeom prst="rect">
            <a:avLst/>
          </a:prstGeom>
        </p:spPr>
      </p:pic>
    </p:spTree>
    <p:extLst>
      <p:ext uri="{BB962C8B-B14F-4D97-AF65-F5344CB8AC3E}">
        <p14:creationId xmlns:p14="http://schemas.microsoft.com/office/powerpoint/2010/main" val="369879756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r>
              <a:rPr lang="en-US" dirty="0" err="1" smtClean="0"/>
              <a:t>tmux.conf</a:t>
            </a:r>
            <a:endParaRPr lang="en-US" dirty="0"/>
          </a:p>
        </p:txBody>
      </p:sp>
      <p:sp>
        <p:nvSpPr>
          <p:cNvPr id="3" name="Content Placeholder 2"/>
          <p:cNvSpPr>
            <a:spLocks noGrp="1"/>
          </p:cNvSpPr>
          <p:nvPr>
            <p:ph idx="1"/>
          </p:nvPr>
        </p:nvSpPr>
        <p:spPr/>
        <p:txBody>
          <a:bodyPr>
            <a:normAutofit/>
          </a:bodyPr>
          <a:lstStyle/>
          <a:p>
            <a:r>
              <a:rPr lang="en-US" sz="1800" dirty="0" smtClean="0"/>
              <a:t>[ctrl][B] is the default binding key for </a:t>
            </a:r>
            <a:r>
              <a:rPr lang="en-US" sz="1800" dirty="0" err="1" smtClean="0"/>
              <a:t>tmux</a:t>
            </a:r>
            <a:r>
              <a:rPr lang="en-US" sz="1800" dirty="0" smtClean="0"/>
              <a:t>. </a:t>
            </a:r>
          </a:p>
          <a:p>
            <a:r>
              <a:rPr lang="en-US" sz="1800" dirty="0" smtClean="0"/>
              <a:t>A more intuitive binding key is [ctrl][A] </a:t>
            </a:r>
          </a:p>
          <a:p>
            <a:r>
              <a:rPr lang="en-US" sz="1800" dirty="0" smtClean="0"/>
              <a:t>.</a:t>
            </a:r>
            <a:r>
              <a:rPr lang="en-US" sz="1800" dirty="0" err="1" smtClean="0"/>
              <a:t>tmux.conf</a:t>
            </a:r>
            <a:r>
              <a:rPr lang="en-US" sz="1800" dirty="0" smtClean="0"/>
              <a:t> – </a:t>
            </a:r>
            <a:r>
              <a:rPr lang="en-US" sz="1800" dirty="0" err="1" smtClean="0"/>
              <a:t>Config</a:t>
            </a:r>
            <a:r>
              <a:rPr lang="en-US" sz="1800" dirty="0" smtClean="0"/>
              <a:t> file for </a:t>
            </a:r>
            <a:r>
              <a:rPr lang="en-US" sz="1800" dirty="0" err="1" smtClean="0"/>
              <a:t>tmux</a:t>
            </a:r>
            <a:endParaRPr lang="en-US" sz="1800" dirty="0"/>
          </a:p>
        </p:txBody>
      </p:sp>
      <p:graphicFrame>
        <p:nvGraphicFramePr>
          <p:cNvPr id="4" name="Object 3"/>
          <p:cNvGraphicFramePr>
            <a:graphicFrameLocks noChangeAspect="1"/>
          </p:cNvGraphicFramePr>
          <p:nvPr>
            <p:extLst>
              <p:ext uri="{D42A27DB-BD31-4B8C-83A1-F6EECF244321}">
                <p14:modId xmlns:p14="http://schemas.microsoft.com/office/powerpoint/2010/main" val="4267123514"/>
              </p:ext>
            </p:extLst>
          </p:nvPr>
        </p:nvGraphicFramePr>
        <p:xfrm>
          <a:off x="226784" y="2228850"/>
          <a:ext cx="8636001" cy="3020602"/>
        </p:xfrm>
        <a:graphic>
          <a:graphicData uri="http://schemas.openxmlformats.org/presentationml/2006/ole">
            <mc:AlternateContent xmlns:mc="http://schemas.openxmlformats.org/markup-compatibility/2006">
              <mc:Choice xmlns:v="urn:schemas-microsoft-com:vml" Requires="v">
                <p:oleObj spid="_x0000_s8277" name="Worksheet" r:id="rId5" imgW="12382500" imgH="4330700" progId="Excel.Sheet.12">
                  <p:embed/>
                </p:oleObj>
              </mc:Choice>
              <mc:Fallback>
                <p:oleObj name="Worksheet" r:id="rId5" imgW="12382500" imgH="4330700" progId="Excel.Sheet.12">
                  <p:embed/>
                  <p:pic>
                    <p:nvPicPr>
                      <p:cNvPr id="0" name=""/>
                      <p:cNvPicPr/>
                      <p:nvPr/>
                    </p:nvPicPr>
                    <p:blipFill>
                      <a:blip r:embed="rId6"/>
                      <a:stretch>
                        <a:fillRect/>
                      </a:stretch>
                    </p:blipFill>
                    <p:spPr>
                      <a:xfrm>
                        <a:off x="226784" y="2228850"/>
                        <a:ext cx="8636001" cy="3020602"/>
                      </a:xfrm>
                      <a:prstGeom prst="rect">
                        <a:avLst/>
                      </a:prstGeom>
                    </p:spPr>
                  </p:pic>
                </p:oleObj>
              </mc:Fallback>
            </mc:AlternateContent>
          </a:graphicData>
        </a:graphic>
      </p:graphicFrame>
    </p:spTree>
    <p:extLst>
      <p:ext uri="{BB962C8B-B14F-4D97-AF65-F5344CB8AC3E}">
        <p14:creationId xmlns:p14="http://schemas.microsoft.com/office/powerpoint/2010/main" val="84795669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Basic TMUX Commands</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003586659"/>
              </p:ext>
            </p:extLst>
          </p:nvPr>
        </p:nvGraphicFramePr>
        <p:xfrm>
          <a:off x="226785" y="1016000"/>
          <a:ext cx="4775200" cy="2044700"/>
        </p:xfrm>
        <a:graphic>
          <a:graphicData uri="http://schemas.openxmlformats.org/presentationml/2006/ole">
            <mc:AlternateContent xmlns:mc="http://schemas.openxmlformats.org/markup-compatibility/2006">
              <mc:Choice xmlns:v="urn:schemas-microsoft-com:vml" Requires="v">
                <p:oleObj spid="_x0000_s1161" name="Worksheet" r:id="rId4" imgW="4775200" imgH="2044700" progId="Excel.Sheet.12">
                  <p:embed/>
                </p:oleObj>
              </mc:Choice>
              <mc:Fallback>
                <p:oleObj name="Worksheet" r:id="rId4" imgW="4775200" imgH="2044700" progId="Excel.Sheet.12">
                  <p:embed/>
                  <p:pic>
                    <p:nvPicPr>
                      <p:cNvPr id="0" name=""/>
                      <p:cNvPicPr/>
                      <p:nvPr/>
                    </p:nvPicPr>
                    <p:blipFill>
                      <a:blip r:embed="rId5"/>
                      <a:stretch>
                        <a:fillRect/>
                      </a:stretch>
                    </p:blipFill>
                    <p:spPr>
                      <a:xfrm>
                        <a:off x="226785" y="1016000"/>
                        <a:ext cx="4775200" cy="20447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204926674"/>
              </p:ext>
            </p:extLst>
          </p:nvPr>
        </p:nvGraphicFramePr>
        <p:xfrm>
          <a:off x="226785" y="3429000"/>
          <a:ext cx="4775200" cy="2298700"/>
        </p:xfrm>
        <a:graphic>
          <a:graphicData uri="http://schemas.openxmlformats.org/presentationml/2006/ole">
            <mc:AlternateContent xmlns:mc="http://schemas.openxmlformats.org/markup-compatibility/2006">
              <mc:Choice xmlns:v="urn:schemas-microsoft-com:vml" Requires="v">
                <p:oleObj spid="_x0000_s1162" name="Worksheet" r:id="rId7" imgW="4775200" imgH="2298700" progId="Excel.Sheet.12">
                  <p:embed/>
                </p:oleObj>
              </mc:Choice>
              <mc:Fallback>
                <p:oleObj name="Worksheet" r:id="rId7" imgW="4775200" imgH="2298700" progId="Excel.Sheet.12">
                  <p:embed/>
                  <p:pic>
                    <p:nvPicPr>
                      <p:cNvPr id="0" name=""/>
                      <p:cNvPicPr/>
                      <p:nvPr/>
                    </p:nvPicPr>
                    <p:blipFill>
                      <a:blip r:embed="rId8"/>
                      <a:stretch>
                        <a:fillRect/>
                      </a:stretch>
                    </p:blipFill>
                    <p:spPr>
                      <a:xfrm>
                        <a:off x="226785" y="3429000"/>
                        <a:ext cx="4775200" cy="2298700"/>
                      </a:xfrm>
                      <a:prstGeom prst="rect">
                        <a:avLst/>
                      </a:prstGeom>
                    </p:spPr>
                  </p:pic>
                </p:oleObj>
              </mc:Fallback>
            </mc:AlternateContent>
          </a:graphicData>
        </a:graphic>
      </p:graphicFrame>
    </p:spTree>
    <p:extLst>
      <p:ext uri="{BB962C8B-B14F-4D97-AF65-F5344CB8AC3E}">
        <p14:creationId xmlns:p14="http://schemas.microsoft.com/office/powerpoint/2010/main" val="4136918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TMUX Commands</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95682286"/>
              </p:ext>
            </p:extLst>
          </p:nvPr>
        </p:nvGraphicFramePr>
        <p:xfrm>
          <a:off x="1263650" y="1009650"/>
          <a:ext cx="6616700" cy="4838700"/>
        </p:xfrm>
        <a:graphic>
          <a:graphicData uri="http://schemas.openxmlformats.org/presentationml/2006/ole">
            <mc:AlternateContent xmlns:mc="http://schemas.openxmlformats.org/markup-compatibility/2006">
              <mc:Choice xmlns:v="urn:schemas-microsoft-com:vml" Requires="v">
                <p:oleObj spid="_x0000_s19529" name="Worksheet" r:id="rId5" imgW="6616700" imgH="4838700" progId="Excel.Sheet.12">
                  <p:embed/>
                </p:oleObj>
              </mc:Choice>
              <mc:Fallback>
                <p:oleObj name="Worksheet" r:id="rId5" imgW="6616700" imgH="4838700" progId="Excel.Sheet.12">
                  <p:embed/>
                  <p:pic>
                    <p:nvPicPr>
                      <p:cNvPr id="0" name=""/>
                      <p:cNvPicPr/>
                      <p:nvPr/>
                    </p:nvPicPr>
                    <p:blipFill>
                      <a:blip r:embed="rId6"/>
                      <a:stretch>
                        <a:fillRect/>
                      </a:stretch>
                    </p:blipFill>
                    <p:spPr>
                      <a:xfrm>
                        <a:off x="1263650" y="1009650"/>
                        <a:ext cx="6616700" cy="4838700"/>
                      </a:xfrm>
                      <a:prstGeom prst="rect">
                        <a:avLst/>
                      </a:prstGeom>
                    </p:spPr>
                  </p:pic>
                </p:oleObj>
              </mc:Fallback>
            </mc:AlternateContent>
          </a:graphicData>
        </a:graphic>
      </p:graphicFrame>
    </p:spTree>
    <p:extLst>
      <p:ext uri="{BB962C8B-B14F-4D97-AF65-F5344CB8AC3E}">
        <p14:creationId xmlns:p14="http://schemas.microsoft.com/office/powerpoint/2010/main" val="34644728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Unix Commands</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80006410"/>
              </p:ext>
            </p:extLst>
          </p:nvPr>
        </p:nvGraphicFramePr>
        <p:xfrm>
          <a:off x="2453106" y="1557421"/>
          <a:ext cx="4237789" cy="3743158"/>
        </p:xfrm>
        <a:graphic>
          <a:graphicData uri="http://schemas.openxmlformats.org/presentationml/2006/ole">
            <mc:AlternateContent xmlns:mc="http://schemas.openxmlformats.org/markup-compatibility/2006">
              <mc:Choice xmlns:v="urn:schemas-microsoft-com:vml" Requires="v">
                <p:oleObj spid="_x0000_s20552" name="Worksheet" r:id="rId5" imgW="3517900" imgH="3314700" progId="Excel.Sheet.12">
                  <p:embed/>
                </p:oleObj>
              </mc:Choice>
              <mc:Fallback>
                <p:oleObj name="Worksheet" r:id="rId5" imgW="3517900" imgH="3314700" progId="Excel.Sheet.12">
                  <p:embed/>
                  <p:pic>
                    <p:nvPicPr>
                      <p:cNvPr id="0" name=""/>
                      <p:cNvPicPr/>
                      <p:nvPr/>
                    </p:nvPicPr>
                    <p:blipFill>
                      <a:blip r:embed="rId6"/>
                      <a:stretch>
                        <a:fillRect/>
                      </a:stretch>
                    </p:blipFill>
                    <p:spPr>
                      <a:xfrm>
                        <a:off x="2453106" y="1557421"/>
                        <a:ext cx="4237789" cy="3743158"/>
                      </a:xfrm>
                      <a:prstGeom prst="rect">
                        <a:avLst/>
                      </a:prstGeom>
                    </p:spPr>
                  </p:pic>
                </p:oleObj>
              </mc:Fallback>
            </mc:AlternateContent>
          </a:graphicData>
        </a:graphic>
      </p:graphicFrame>
    </p:spTree>
    <p:extLst>
      <p:ext uri="{BB962C8B-B14F-4D97-AF65-F5344CB8AC3E}">
        <p14:creationId xmlns:p14="http://schemas.microsoft.com/office/powerpoint/2010/main" val="19487373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Miscellaneous </a:t>
            </a:r>
            <a:endParaRPr lang="en-US" dirty="0"/>
          </a:p>
        </p:txBody>
      </p:sp>
      <p:sp>
        <p:nvSpPr>
          <p:cNvPr id="3" name="Content Placeholder 2"/>
          <p:cNvSpPr>
            <a:spLocks noGrp="1"/>
          </p:cNvSpPr>
          <p:nvPr>
            <p:ph idx="1"/>
          </p:nvPr>
        </p:nvSpPr>
        <p:spPr/>
        <p:txBody>
          <a:bodyPr>
            <a:normAutofit/>
          </a:bodyPr>
          <a:lstStyle/>
          <a:p>
            <a:pPr marL="0" indent="0">
              <a:buNone/>
            </a:pPr>
            <a:endParaRPr lang="en-US" sz="1800" dirty="0"/>
          </a:p>
        </p:txBody>
      </p:sp>
      <p:graphicFrame>
        <p:nvGraphicFramePr>
          <p:cNvPr id="5" name="Object 4"/>
          <p:cNvGraphicFramePr>
            <a:graphicFrameLocks noChangeAspect="1"/>
          </p:cNvGraphicFramePr>
          <p:nvPr>
            <p:extLst>
              <p:ext uri="{D42A27DB-BD31-4B8C-83A1-F6EECF244321}">
                <p14:modId xmlns:p14="http://schemas.microsoft.com/office/powerpoint/2010/main" val="1834564470"/>
              </p:ext>
            </p:extLst>
          </p:nvPr>
        </p:nvGraphicFramePr>
        <p:xfrm>
          <a:off x="1404352" y="2637088"/>
          <a:ext cx="6335296" cy="1583824"/>
        </p:xfrm>
        <a:graphic>
          <a:graphicData uri="http://schemas.openxmlformats.org/presentationml/2006/ole">
            <mc:AlternateContent xmlns:mc="http://schemas.openxmlformats.org/markup-compatibility/2006">
              <mc:Choice xmlns:v="urn:schemas-microsoft-com:vml" Requires="v">
                <p:oleObj spid="_x0000_s22560" name="Worksheet" r:id="rId5" imgW="5130800" imgH="1282700" progId="Excel.Sheet.12">
                  <p:embed/>
                </p:oleObj>
              </mc:Choice>
              <mc:Fallback>
                <p:oleObj name="Worksheet" r:id="rId5" imgW="5130800" imgH="1282700" progId="Excel.Sheet.12">
                  <p:embed/>
                  <p:pic>
                    <p:nvPicPr>
                      <p:cNvPr id="0" name=""/>
                      <p:cNvPicPr/>
                      <p:nvPr/>
                    </p:nvPicPr>
                    <p:blipFill>
                      <a:blip r:embed="rId6"/>
                      <a:stretch>
                        <a:fillRect/>
                      </a:stretch>
                    </p:blipFill>
                    <p:spPr>
                      <a:xfrm>
                        <a:off x="1404352" y="2637088"/>
                        <a:ext cx="6335296" cy="1583824"/>
                      </a:xfrm>
                      <a:prstGeom prst="rect">
                        <a:avLst/>
                      </a:prstGeom>
                    </p:spPr>
                  </p:pic>
                </p:oleObj>
              </mc:Fallback>
            </mc:AlternateContent>
          </a:graphicData>
        </a:graphic>
      </p:graphicFrame>
    </p:spTree>
    <p:extLst>
      <p:ext uri="{BB962C8B-B14F-4D97-AF65-F5344CB8AC3E}">
        <p14:creationId xmlns:p14="http://schemas.microsoft.com/office/powerpoint/2010/main" val="23907701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Shortcuts are Key</a:t>
            </a:r>
            <a:endParaRPr lang="en-US" dirty="0"/>
          </a:p>
        </p:txBody>
      </p:sp>
      <p:sp>
        <p:nvSpPr>
          <p:cNvPr id="3" name="Content Placeholder 2"/>
          <p:cNvSpPr>
            <a:spLocks noGrp="1"/>
          </p:cNvSpPr>
          <p:nvPr>
            <p:ph idx="1"/>
          </p:nvPr>
        </p:nvSpPr>
        <p:spPr/>
        <p:txBody>
          <a:bodyPr>
            <a:normAutofit/>
          </a:bodyPr>
          <a:lstStyle/>
          <a:p>
            <a:r>
              <a:rPr lang="en-US" sz="1800" dirty="0" smtClean="0"/>
              <a:t>Unix keyboard shortcuts are almost universal across apps and programs. </a:t>
            </a:r>
          </a:p>
          <a:p>
            <a:r>
              <a:rPr lang="en-US" sz="1800" dirty="0" smtClean="0"/>
              <a:t>Unix shortcuts activate through the ctrl key.</a:t>
            </a:r>
          </a:p>
          <a:p>
            <a:r>
              <a:rPr lang="en-US" sz="1800" dirty="0" smtClean="0"/>
              <a:t>Combined with Mac shortcuts all workspaces, files, apps, programs and web searches are directly accessible via the keyboard.  </a:t>
            </a:r>
          </a:p>
          <a:p>
            <a:r>
              <a:rPr lang="en-US" sz="1800" dirty="0" err="1" smtClean="0"/>
              <a:t>Tmux</a:t>
            </a:r>
            <a:r>
              <a:rPr lang="en-US" sz="1800" dirty="0" smtClean="0"/>
              <a:t> – Terminal multiplier enables terminal multitasking.</a:t>
            </a:r>
          </a:p>
          <a:p>
            <a:r>
              <a:rPr lang="en-US" sz="1800" dirty="0" smtClean="0"/>
              <a:t>Linux Commands.</a:t>
            </a:r>
          </a:p>
          <a:p>
            <a:r>
              <a:rPr lang="en-US" sz="1800" dirty="0"/>
              <a:t>Useful applications for </a:t>
            </a:r>
            <a:r>
              <a:rPr lang="en-US" sz="1800" dirty="0" err="1" smtClean="0"/>
              <a:t>Macbook</a:t>
            </a:r>
            <a:r>
              <a:rPr lang="en-US" sz="1800" dirty="0" smtClean="0"/>
              <a:t>.</a:t>
            </a:r>
            <a:endParaRPr lang="en-US" sz="1800" dirty="0"/>
          </a:p>
          <a:p>
            <a:endParaRPr lang="en-US" sz="1800" dirty="0" smtClean="0"/>
          </a:p>
        </p:txBody>
      </p:sp>
    </p:spTree>
    <p:extLst>
      <p:ext uri="{BB962C8B-B14F-4D97-AF65-F5344CB8AC3E}">
        <p14:creationId xmlns:p14="http://schemas.microsoft.com/office/powerpoint/2010/main" val="29493463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ree</a:t>
            </a:r>
            <a:endParaRPr lang="en-US" dirty="0"/>
          </a:p>
        </p:txBody>
      </p:sp>
      <p:sp>
        <p:nvSpPr>
          <p:cNvPr id="3" name="Content Placeholder 2"/>
          <p:cNvSpPr>
            <a:spLocks noGrp="1"/>
          </p:cNvSpPr>
          <p:nvPr>
            <p:ph idx="1"/>
          </p:nvPr>
        </p:nvSpPr>
        <p:spPr/>
        <p:txBody>
          <a:bodyPr>
            <a:normAutofit/>
          </a:bodyPr>
          <a:lstStyle/>
          <a:p>
            <a:r>
              <a:rPr lang="en-US" sz="1800" dirty="0"/>
              <a:t>tree </a:t>
            </a:r>
            <a:r>
              <a:rPr lang="en-US" sz="1800" dirty="0" smtClean="0"/>
              <a:t>- lists </a:t>
            </a:r>
            <a:r>
              <a:rPr lang="en-US" sz="1800" dirty="0"/>
              <a:t>the contents of directories in </a:t>
            </a:r>
            <a:r>
              <a:rPr lang="en-US" sz="1800" dirty="0" smtClean="0"/>
              <a:t>a </a:t>
            </a:r>
          </a:p>
          <a:p>
            <a:pPr marL="0" indent="0">
              <a:buNone/>
            </a:pPr>
            <a:r>
              <a:rPr lang="en-US" sz="1800" dirty="0" smtClean="0"/>
              <a:t>tree</a:t>
            </a:r>
            <a:r>
              <a:rPr lang="en-US" sz="1800" dirty="0"/>
              <a:t>-like format.</a:t>
            </a:r>
          </a:p>
          <a:p>
            <a:r>
              <a:rPr lang="en-US" sz="1800" dirty="0" smtClean="0"/>
              <a:t>brew </a:t>
            </a:r>
            <a:r>
              <a:rPr lang="en-US" sz="1800" dirty="0"/>
              <a:t>install tree </a:t>
            </a:r>
          </a:p>
          <a:p>
            <a:r>
              <a:rPr lang="en-US" sz="1800" dirty="0"/>
              <a:t>-</a:t>
            </a:r>
            <a:r>
              <a:rPr lang="en-US" sz="1800" dirty="0" smtClean="0"/>
              <a:t>a -All </a:t>
            </a:r>
            <a:r>
              <a:rPr lang="en-US" sz="1800" dirty="0"/>
              <a:t>files are printed. By default </a:t>
            </a:r>
            <a:r>
              <a:rPr lang="en-US" sz="1800" dirty="0" smtClean="0"/>
              <a:t>tree </a:t>
            </a:r>
          </a:p>
          <a:p>
            <a:pPr marL="0" indent="0">
              <a:buNone/>
            </a:pPr>
            <a:r>
              <a:rPr lang="en-US" sz="1800" dirty="0" smtClean="0"/>
              <a:t>does </a:t>
            </a:r>
            <a:r>
              <a:rPr lang="en-US" sz="1800" dirty="0"/>
              <a:t>not print hidden </a:t>
            </a:r>
            <a:r>
              <a:rPr lang="en-US" sz="1800" dirty="0" smtClean="0"/>
              <a:t>files.</a:t>
            </a:r>
            <a:endParaRPr lang="en-US" sz="1800" dirty="0"/>
          </a:p>
          <a:p>
            <a:r>
              <a:rPr lang="en-US" sz="1800" dirty="0"/>
              <a:t>-</a:t>
            </a:r>
            <a:r>
              <a:rPr lang="en-US" sz="1800" dirty="0" smtClean="0"/>
              <a:t>d - List </a:t>
            </a:r>
            <a:r>
              <a:rPr lang="en-US" sz="1800" dirty="0"/>
              <a:t>directories only.</a:t>
            </a:r>
          </a:p>
          <a:p>
            <a:r>
              <a:rPr lang="en-US" sz="1800" dirty="0"/>
              <a:t>-</a:t>
            </a:r>
            <a:r>
              <a:rPr lang="en-US" sz="1800" dirty="0" smtClean="0"/>
              <a:t>f - Prints </a:t>
            </a:r>
            <a:r>
              <a:rPr lang="en-US" sz="1800" dirty="0"/>
              <a:t>the full path prefix for each file</a:t>
            </a:r>
            <a:r>
              <a:rPr lang="en-US" sz="1800" dirty="0" smtClean="0"/>
              <a:t>.</a:t>
            </a:r>
          </a:p>
          <a:p>
            <a:endParaRPr lang="en-US" sz="1800" dirty="0"/>
          </a:p>
        </p:txBody>
      </p:sp>
      <p:pic>
        <p:nvPicPr>
          <p:cNvPr id="4" name="Picture 3" descr="Screen Shot 2016-03-06 at 10.57.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422" y="1109579"/>
            <a:ext cx="3950208" cy="5173580"/>
          </a:xfrm>
          <a:prstGeom prst="rect">
            <a:avLst/>
          </a:prstGeom>
        </p:spPr>
      </p:pic>
    </p:spTree>
    <p:extLst>
      <p:ext uri="{BB962C8B-B14F-4D97-AF65-F5344CB8AC3E}">
        <p14:creationId xmlns:p14="http://schemas.microsoft.com/office/powerpoint/2010/main" val="24297677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tee</a:t>
            </a:r>
            <a:endParaRPr lang="en-US" dirty="0"/>
          </a:p>
        </p:txBody>
      </p:sp>
      <p:sp>
        <p:nvSpPr>
          <p:cNvPr id="3" name="Content Placeholder 2"/>
          <p:cNvSpPr>
            <a:spLocks noGrp="1"/>
          </p:cNvSpPr>
          <p:nvPr>
            <p:ph idx="1"/>
          </p:nvPr>
        </p:nvSpPr>
        <p:spPr/>
        <p:txBody>
          <a:bodyPr>
            <a:normAutofit/>
          </a:bodyPr>
          <a:lstStyle/>
          <a:p>
            <a:r>
              <a:rPr lang="en-US" sz="1800" dirty="0"/>
              <a:t>Reads from standard input, and writes to standard output and to files. </a:t>
            </a:r>
            <a:r>
              <a:rPr lang="en-US" sz="1800" dirty="0" smtClean="0"/>
              <a:t>Tee </a:t>
            </a:r>
            <a:r>
              <a:rPr lang="en-US" sz="1800" dirty="0"/>
              <a:t>copies data from standard input to each FILE, and also to standard output. In effect, tee duplicates its input, routing it to multiple outputs at once</a:t>
            </a:r>
            <a:r>
              <a:rPr lang="en-US" sz="1800" dirty="0" smtClean="0"/>
              <a:t>.</a:t>
            </a:r>
          </a:p>
          <a:p>
            <a:r>
              <a:rPr lang="en-US" sz="1800" dirty="0" smtClean="0"/>
              <a:t>-a, -append</a:t>
            </a:r>
          </a:p>
          <a:p>
            <a:endParaRPr lang="en-US" sz="1800" dirty="0"/>
          </a:p>
          <a:p>
            <a:endParaRPr lang="en-US" sz="1800" dirty="0"/>
          </a:p>
        </p:txBody>
      </p:sp>
      <p:pic>
        <p:nvPicPr>
          <p:cNvPr id="4" name="Picture 3" descr="Screen Shot 2016-03-06 at 11.09.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84" y="2499895"/>
            <a:ext cx="8636001" cy="3636827"/>
          </a:xfrm>
          <a:prstGeom prst="rect">
            <a:avLst/>
          </a:prstGeom>
        </p:spPr>
      </p:pic>
    </p:spTree>
    <p:extLst>
      <p:ext uri="{BB962C8B-B14F-4D97-AF65-F5344CB8AC3E}">
        <p14:creationId xmlns:p14="http://schemas.microsoft.com/office/powerpoint/2010/main" val="39286413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Paste From Command Line</a:t>
            </a:r>
            <a:endParaRPr lang="en-US" dirty="0"/>
          </a:p>
        </p:txBody>
      </p:sp>
      <p:sp>
        <p:nvSpPr>
          <p:cNvPr id="3" name="Content Placeholder 2"/>
          <p:cNvSpPr>
            <a:spLocks noGrp="1"/>
          </p:cNvSpPr>
          <p:nvPr>
            <p:ph idx="1"/>
          </p:nvPr>
        </p:nvSpPr>
        <p:spPr>
          <a:xfrm>
            <a:off x="226785" y="1029368"/>
            <a:ext cx="8636001" cy="5120722"/>
          </a:xfrm>
        </p:spPr>
        <p:txBody>
          <a:bodyPr>
            <a:normAutofit/>
          </a:bodyPr>
          <a:lstStyle/>
          <a:p>
            <a:r>
              <a:rPr lang="en-US" sz="1800" dirty="0" err="1" smtClean="0"/>
              <a:t>Macbook</a:t>
            </a:r>
            <a:r>
              <a:rPr lang="en-US" sz="1800" dirty="0" smtClean="0"/>
              <a:t>: </a:t>
            </a:r>
            <a:r>
              <a:rPr lang="en-US" sz="1800" dirty="0" err="1" smtClean="0"/>
              <a:t>pbcopy</a:t>
            </a:r>
            <a:r>
              <a:rPr lang="en-US" sz="1800" dirty="0" smtClean="0"/>
              <a:t>/</a:t>
            </a:r>
            <a:r>
              <a:rPr lang="en-US" sz="1800" dirty="0" err="1" smtClean="0"/>
              <a:t>pbpaste</a:t>
            </a:r>
            <a:r>
              <a:rPr lang="en-US" sz="1800" dirty="0" smtClean="0"/>
              <a:t> – stores in [</a:t>
            </a:r>
            <a:r>
              <a:rPr lang="en-US" sz="1800" dirty="0" err="1" smtClean="0"/>
              <a:t>cmd</a:t>
            </a:r>
            <a:r>
              <a:rPr lang="en-US" sz="1800" dirty="0" smtClean="0"/>
              <a:t>][v]</a:t>
            </a:r>
          </a:p>
          <a:p>
            <a:r>
              <a:rPr lang="en-US" sz="1800" dirty="0" smtClean="0"/>
              <a:t>Unix: </a:t>
            </a:r>
            <a:r>
              <a:rPr lang="en-US" sz="1800" dirty="0" err="1" smtClean="0"/>
              <a:t>xclip</a:t>
            </a:r>
            <a:r>
              <a:rPr lang="en-US" sz="1800" dirty="0" smtClean="0"/>
              <a:t> – accessible with middle mouse click/clipboard</a:t>
            </a:r>
          </a:p>
          <a:p>
            <a:r>
              <a:rPr lang="en-US" sz="1800" dirty="0" err="1"/>
              <a:t>xclip</a:t>
            </a:r>
            <a:r>
              <a:rPr lang="en-US" sz="1800" dirty="0"/>
              <a:t> = alias xc='</a:t>
            </a:r>
            <a:r>
              <a:rPr lang="en-US" sz="1800" dirty="0" err="1"/>
              <a:t>xclip</a:t>
            </a:r>
            <a:r>
              <a:rPr lang="en-US" sz="1800" dirty="0"/>
              <a:t> -selection </a:t>
            </a:r>
            <a:r>
              <a:rPr lang="en-US" sz="1800" dirty="0" smtClean="0"/>
              <a:t>clipboard’ – stores ctrl v in </a:t>
            </a:r>
            <a:r>
              <a:rPr lang="en-US" sz="1800" dirty="0" err="1" smtClean="0"/>
              <a:t>unix</a:t>
            </a:r>
            <a:endParaRPr lang="en-US" sz="1800" dirty="0" smtClean="0"/>
          </a:p>
          <a:p>
            <a:endParaRPr lang="en-US" sz="1800" dirty="0"/>
          </a:p>
        </p:txBody>
      </p:sp>
      <p:pic>
        <p:nvPicPr>
          <p:cNvPr id="4" name="Picture 3" descr="Screen Shot 2016-03-06 at 11.23.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84" y="2486527"/>
            <a:ext cx="8636001" cy="3128210"/>
          </a:xfrm>
          <a:prstGeom prst="rect">
            <a:avLst/>
          </a:prstGeom>
        </p:spPr>
      </p:pic>
    </p:spTree>
    <p:extLst>
      <p:ext uri="{BB962C8B-B14F-4D97-AF65-F5344CB8AC3E}">
        <p14:creationId xmlns:p14="http://schemas.microsoft.com/office/powerpoint/2010/main" val="10321816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lynx</a:t>
            </a:r>
            <a:endParaRPr lang="en-US" dirty="0"/>
          </a:p>
        </p:txBody>
      </p:sp>
      <p:sp>
        <p:nvSpPr>
          <p:cNvPr id="3" name="Content Placeholder 2"/>
          <p:cNvSpPr>
            <a:spLocks noGrp="1"/>
          </p:cNvSpPr>
          <p:nvPr>
            <p:ph idx="1"/>
          </p:nvPr>
        </p:nvSpPr>
        <p:spPr/>
        <p:txBody>
          <a:bodyPr>
            <a:normAutofit/>
          </a:bodyPr>
          <a:lstStyle/>
          <a:p>
            <a:r>
              <a:rPr lang="en-US" sz="1800" dirty="0"/>
              <a:t>Lynx is one of the most popular web browsers for command-line </a:t>
            </a:r>
            <a:r>
              <a:rPr lang="en-US" sz="1800" dirty="0" smtClean="0"/>
              <a:t>interfaces. Lynx </a:t>
            </a:r>
            <a:r>
              <a:rPr lang="en-US" sz="1800" dirty="0"/>
              <a:t>was designed to display plain ASCII text on simple terminals, without including any multimedia content. This lets you view hypertext documents and navigate through lists of links with just your keyboard. You can't use a mouse, display graphical images, or play sound files</a:t>
            </a:r>
            <a:r>
              <a:rPr lang="en-US" sz="1800" dirty="0" smtClean="0"/>
              <a:t>.</a:t>
            </a:r>
          </a:p>
        </p:txBody>
      </p:sp>
      <p:pic>
        <p:nvPicPr>
          <p:cNvPr id="4" name="Picture 3" descr="Screen Shot 2016-03-06 at 11.3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84" y="2767264"/>
            <a:ext cx="8636001" cy="3275262"/>
          </a:xfrm>
          <a:prstGeom prst="rect">
            <a:avLst/>
          </a:prstGeom>
        </p:spPr>
      </p:pic>
    </p:spTree>
    <p:extLst>
      <p:ext uri="{BB962C8B-B14F-4D97-AF65-F5344CB8AC3E}">
        <p14:creationId xmlns:p14="http://schemas.microsoft.com/office/powerpoint/2010/main" val="13546497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Line Perl – </a:t>
            </a:r>
            <a:r>
              <a:rPr lang="en-US" dirty="0" err="1" smtClean="0"/>
              <a:t>Autosplit</a:t>
            </a:r>
            <a:r>
              <a:rPr lang="en-US" dirty="0" smtClean="0"/>
              <a:t>, Add to Array</a:t>
            </a:r>
            <a:endParaRPr lang="en-US" dirty="0"/>
          </a:p>
        </p:txBody>
      </p:sp>
      <p:sp>
        <p:nvSpPr>
          <p:cNvPr id="3" name="Content Placeholder 2"/>
          <p:cNvSpPr>
            <a:spLocks noGrp="1"/>
          </p:cNvSpPr>
          <p:nvPr>
            <p:ph idx="1"/>
          </p:nvPr>
        </p:nvSpPr>
        <p:spPr>
          <a:xfrm>
            <a:off x="226785" y="1015999"/>
            <a:ext cx="8636001" cy="5253789"/>
          </a:xfrm>
        </p:spPr>
        <p:txBody>
          <a:bodyPr>
            <a:normAutofit/>
          </a:bodyPr>
          <a:lstStyle/>
          <a:p>
            <a:r>
              <a:rPr lang="en-US" sz="1800" dirty="0"/>
              <a:t>-</a:t>
            </a:r>
            <a:r>
              <a:rPr lang="en-US" sz="1800" dirty="0" smtClean="0"/>
              <a:t>a - </a:t>
            </a:r>
            <a:r>
              <a:rPr lang="en-US" sz="1800" dirty="0"/>
              <a:t>turns on </a:t>
            </a:r>
            <a:r>
              <a:rPr lang="en-US" sz="1800" dirty="0" err="1"/>
              <a:t>autosplit</a:t>
            </a:r>
            <a:r>
              <a:rPr lang="en-US" sz="1800" dirty="0"/>
              <a:t> mode – </a:t>
            </a:r>
            <a:r>
              <a:rPr lang="en-US" sz="1800" dirty="0" err="1"/>
              <a:t>perl</a:t>
            </a:r>
            <a:r>
              <a:rPr lang="en-US" sz="1800" dirty="0"/>
              <a:t> will automatically split input lines on whitespace into the @F array</a:t>
            </a:r>
            <a:r>
              <a:rPr lang="en-US" sz="1800" dirty="0" smtClean="0"/>
              <a:t>.</a:t>
            </a:r>
          </a:p>
          <a:p>
            <a:r>
              <a:rPr lang="en-US" sz="1800" dirty="0"/>
              <a:t>-</a:t>
            </a:r>
            <a:r>
              <a:rPr lang="en-US" sz="1800" dirty="0" smtClean="0"/>
              <a:t>F - </a:t>
            </a:r>
            <a:r>
              <a:rPr lang="en-US" sz="1800" dirty="0"/>
              <a:t>is used in conjunction with -a, to choose the delimiter on which to split lines</a:t>
            </a:r>
            <a:r>
              <a:rPr lang="en-US" sz="1800" dirty="0" smtClean="0"/>
              <a:t>.</a:t>
            </a:r>
          </a:p>
          <a:p>
            <a:r>
              <a:rPr lang="en-US" sz="1800" dirty="0"/>
              <a:t>-l - Smart newline processing. Normally, </a:t>
            </a:r>
            <a:r>
              <a:rPr lang="en-US" sz="1800" dirty="0" err="1"/>
              <a:t>perl</a:t>
            </a:r>
            <a:r>
              <a:rPr lang="en-US" sz="1800" dirty="0"/>
              <a:t> hands you entire lines, including a trailing newline</a:t>
            </a:r>
            <a:r>
              <a:rPr lang="en-US" sz="1800" dirty="0" smtClean="0"/>
              <a:t>. This </a:t>
            </a:r>
            <a:r>
              <a:rPr lang="en-US" sz="1800" dirty="0"/>
              <a:t>will strip the trailing newline off of any lines read, and automatically add a newline to anything you </a:t>
            </a:r>
            <a:r>
              <a:rPr lang="en-US" sz="1800" dirty="0" smtClean="0"/>
              <a:t>print.</a:t>
            </a:r>
          </a:p>
        </p:txBody>
      </p:sp>
      <p:pic>
        <p:nvPicPr>
          <p:cNvPr id="4" name="Picture 3" descr="Screen Shot 2016-03-06 at 9.24.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85" y="3261895"/>
            <a:ext cx="8636001" cy="2874827"/>
          </a:xfrm>
          <a:prstGeom prst="rect">
            <a:avLst/>
          </a:prstGeom>
        </p:spPr>
      </p:pic>
    </p:spTree>
    <p:extLst>
      <p:ext uri="{BB962C8B-B14F-4D97-AF65-F5344CB8AC3E}">
        <p14:creationId xmlns:p14="http://schemas.microsoft.com/office/powerpoint/2010/main" val="17097049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Dropbox-Uploader</a:t>
            </a:r>
            <a:endParaRPr lang="en-US" dirty="0"/>
          </a:p>
        </p:txBody>
      </p:sp>
      <p:pic>
        <p:nvPicPr>
          <p:cNvPr id="4" name="Content Placeholder 3" descr="Screen Shot 2016-03-06 at 9.57.39 PM.png"/>
          <p:cNvPicPr>
            <a:picLocks noGrp="1" noChangeAspect="1"/>
          </p:cNvPicPr>
          <p:nvPr>
            <p:ph idx="1"/>
          </p:nvPr>
        </p:nvPicPr>
        <p:blipFill>
          <a:blip r:embed="rId3">
            <a:extLst>
              <a:ext uri="{28A0092B-C50C-407E-A947-70E740481C1C}">
                <a14:useLocalDpi xmlns:a14="http://schemas.microsoft.com/office/drawing/2010/main" val="0"/>
              </a:ext>
            </a:extLst>
          </a:blip>
          <a:srcRect l="-12695" r="-12695"/>
          <a:stretch>
            <a:fillRect/>
          </a:stretch>
        </p:blipFill>
        <p:spPr/>
      </p:pic>
    </p:spTree>
    <p:extLst>
      <p:ext uri="{BB962C8B-B14F-4D97-AF65-F5344CB8AC3E}">
        <p14:creationId xmlns:p14="http://schemas.microsoft.com/office/powerpoint/2010/main" val="36340875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Dropbox-Uploader</a:t>
            </a:r>
            <a:endParaRPr lang="en-US" dirty="0"/>
          </a:p>
        </p:txBody>
      </p:sp>
      <p:pic>
        <p:nvPicPr>
          <p:cNvPr id="4" name="Content Placeholder 3" descr="Screen Shot 2016-03-06 at 11.42.44 PM.png"/>
          <p:cNvPicPr>
            <a:picLocks noGrp="1" noChangeAspect="1"/>
          </p:cNvPicPr>
          <p:nvPr>
            <p:ph idx="1"/>
          </p:nvPr>
        </p:nvPicPr>
        <p:blipFill>
          <a:blip r:embed="rId2">
            <a:extLst>
              <a:ext uri="{28A0092B-C50C-407E-A947-70E740481C1C}">
                <a14:useLocalDpi xmlns:a14="http://schemas.microsoft.com/office/drawing/2010/main" val="0"/>
              </a:ext>
            </a:extLst>
          </a:blip>
          <a:srcRect t="1969" b="1969"/>
          <a:stretch>
            <a:fillRect/>
          </a:stretch>
        </p:blipFill>
        <p:spPr>
          <a:xfrm>
            <a:off x="227013" y="1016000"/>
            <a:ext cx="4719303" cy="2798797"/>
          </a:xfrm>
        </p:spPr>
      </p:pic>
      <p:pic>
        <p:nvPicPr>
          <p:cNvPr id="5" name="Picture 4" descr="Screen Shot 2016-03-06 at 11.43.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921" y="2977147"/>
            <a:ext cx="5072865" cy="3145589"/>
          </a:xfrm>
          <a:prstGeom prst="rect">
            <a:avLst/>
          </a:prstGeom>
        </p:spPr>
      </p:pic>
    </p:spTree>
    <p:extLst>
      <p:ext uri="{BB962C8B-B14F-4D97-AF65-F5344CB8AC3E}">
        <p14:creationId xmlns:p14="http://schemas.microsoft.com/office/powerpoint/2010/main" val="13022908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Infinit</a:t>
            </a:r>
            <a:endParaRPr lang="en-US" dirty="0"/>
          </a:p>
        </p:txBody>
      </p:sp>
      <p:pic>
        <p:nvPicPr>
          <p:cNvPr id="4" name="Content Placeholder 3" descr="Screen Shot 2016-03-06 at 9.04.05 PM.png"/>
          <p:cNvPicPr>
            <a:picLocks noGrp="1" noChangeAspect="1"/>
          </p:cNvPicPr>
          <p:nvPr>
            <p:ph idx="1"/>
          </p:nvPr>
        </p:nvPicPr>
        <p:blipFill>
          <a:blip r:embed="rId3">
            <a:extLst>
              <a:ext uri="{28A0092B-C50C-407E-A947-70E740481C1C}">
                <a14:useLocalDpi xmlns:a14="http://schemas.microsoft.com/office/drawing/2010/main" val="0"/>
              </a:ext>
            </a:extLst>
          </a:blip>
          <a:srcRect l="-32563" r="-32563"/>
          <a:stretch>
            <a:fillRect/>
          </a:stretch>
        </p:blipFill>
        <p:spPr>
          <a:xfrm>
            <a:off x="227013" y="1016000"/>
            <a:ext cx="8636000" cy="5121275"/>
          </a:xfrm>
        </p:spPr>
      </p:pic>
    </p:spTree>
    <p:extLst>
      <p:ext uri="{BB962C8B-B14F-4D97-AF65-F5344CB8AC3E}">
        <p14:creationId xmlns:p14="http://schemas.microsoft.com/office/powerpoint/2010/main" val="140288159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CopyClip</a:t>
            </a:r>
            <a:endParaRPr lang="en-US" dirty="0"/>
          </a:p>
        </p:txBody>
      </p:sp>
      <p:pic>
        <p:nvPicPr>
          <p:cNvPr id="4" name="Content Placeholder 3" descr="Screen Shot 2016-03-06 at 9.05.58 PM.png"/>
          <p:cNvPicPr>
            <a:picLocks noGrp="1" noChangeAspect="1"/>
          </p:cNvPicPr>
          <p:nvPr>
            <p:ph idx="1"/>
          </p:nvPr>
        </p:nvPicPr>
        <p:blipFill>
          <a:blip r:embed="rId2">
            <a:extLst>
              <a:ext uri="{28A0092B-C50C-407E-A947-70E740481C1C}">
                <a14:useLocalDpi xmlns:a14="http://schemas.microsoft.com/office/drawing/2010/main" val="0"/>
              </a:ext>
            </a:extLst>
          </a:blip>
          <a:srcRect t="-31302" b="-31302"/>
          <a:stretch>
            <a:fillRect/>
          </a:stretch>
        </p:blipFill>
        <p:spPr/>
      </p:pic>
    </p:spTree>
    <p:extLst>
      <p:ext uri="{BB962C8B-B14F-4D97-AF65-F5344CB8AC3E}">
        <p14:creationId xmlns:p14="http://schemas.microsoft.com/office/powerpoint/2010/main" val="20647622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Caret Browsing</a:t>
            </a:r>
            <a:endParaRPr lang="en-US" dirty="0"/>
          </a:p>
        </p:txBody>
      </p:sp>
      <p:pic>
        <p:nvPicPr>
          <p:cNvPr id="4" name="Content Placeholder 3" descr="Screen Shot 2016-03-06 at 9.36.05 PM.png"/>
          <p:cNvPicPr>
            <a:picLocks noGrp="1" noChangeAspect="1"/>
          </p:cNvPicPr>
          <p:nvPr>
            <p:ph idx="1"/>
          </p:nvPr>
        </p:nvPicPr>
        <p:blipFill>
          <a:blip r:embed="rId2">
            <a:extLst>
              <a:ext uri="{28A0092B-C50C-407E-A947-70E740481C1C}">
                <a14:useLocalDpi xmlns:a14="http://schemas.microsoft.com/office/drawing/2010/main" val="0"/>
              </a:ext>
            </a:extLst>
          </a:blip>
          <a:srcRect l="-2972" r="-2972"/>
          <a:stretch>
            <a:fillRect/>
          </a:stretch>
        </p:blipFill>
        <p:spPr/>
      </p:pic>
    </p:spTree>
    <p:extLst>
      <p:ext uri="{BB962C8B-B14F-4D97-AF65-F5344CB8AC3E}">
        <p14:creationId xmlns:p14="http://schemas.microsoft.com/office/powerpoint/2010/main" val="4416152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There’s An Easier Way	</a:t>
            </a:r>
            <a:endParaRPr lang="en-US" dirty="0"/>
          </a:p>
        </p:txBody>
      </p:sp>
      <p:sp>
        <p:nvSpPr>
          <p:cNvPr id="3" name="Content Placeholder 2"/>
          <p:cNvSpPr>
            <a:spLocks noGrp="1"/>
          </p:cNvSpPr>
          <p:nvPr>
            <p:ph idx="1"/>
          </p:nvPr>
        </p:nvSpPr>
        <p:spPr/>
        <p:txBody>
          <a:bodyPr>
            <a:normAutofit/>
          </a:bodyPr>
          <a:lstStyle/>
          <a:p>
            <a:r>
              <a:rPr lang="en-US" sz="1800" dirty="0" smtClean="0"/>
              <a:t>[</a:t>
            </a:r>
            <a:r>
              <a:rPr lang="en-US" sz="1800" dirty="0" err="1" smtClean="0"/>
              <a:t>cmd</a:t>
            </a:r>
            <a:r>
              <a:rPr lang="en-US" sz="1800" dirty="0" smtClean="0"/>
              <a:t>][Q] - quit </a:t>
            </a:r>
          </a:p>
          <a:p>
            <a:r>
              <a:rPr lang="en-US" sz="1800" dirty="0"/>
              <a:t>[</a:t>
            </a:r>
            <a:r>
              <a:rPr lang="en-US" sz="1800" dirty="0" err="1" smtClean="0"/>
              <a:t>cmd</a:t>
            </a:r>
            <a:r>
              <a:rPr lang="en-US" sz="1800" dirty="0" smtClean="0"/>
              <a:t>][space</a:t>
            </a:r>
            <a:r>
              <a:rPr lang="en-US" sz="1800" dirty="0"/>
              <a:t>]</a:t>
            </a:r>
            <a:endParaRPr lang="en-US" sz="1800" dirty="0" smtClean="0"/>
          </a:p>
          <a:p>
            <a:r>
              <a:rPr lang="en-US" sz="1800" dirty="0" smtClean="0"/>
              <a:t>Type: Modifier Keys</a:t>
            </a:r>
          </a:p>
          <a:p>
            <a:r>
              <a:rPr lang="en-US" sz="1800" dirty="0" smtClean="0"/>
              <a:t>Select Caps Lock, change it to ctrl</a:t>
            </a:r>
          </a:p>
        </p:txBody>
      </p:sp>
      <p:grpSp>
        <p:nvGrpSpPr>
          <p:cNvPr id="6" name="Group 5"/>
          <p:cNvGrpSpPr/>
          <p:nvPr/>
        </p:nvGrpSpPr>
        <p:grpSpPr>
          <a:xfrm>
            <a:off x="486766" y="2910557"/>
            <a:ext cx="8170469" cy="3122234"/>
            <a:chOff x="226785" y="2910557"/>
            <a:chExt cx="8170469" cy="3122234"/>
          </a:xfrm>
        </p:grpSpPr>
        <p:pic>
          <p:nvPicPr>
            <p:cNvPr id="4" name="Picture 3" descr="Screen Shot 2016-02-17 at 1.47.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85" y="2910557"/>
              <a:ext cx="3932966" cy="3122234"/>
            </a:xfrm>
            <a:prstGeom prst="rect">
              <a:avLst/>
            </a:prstGeom>
          </p:spPr>
        </p:pic>
        <p:pic>
          <p:nvPicPr>
            <p:cNvPr id="5" name="Picture 4" descr="Screen Shot 2016-02-17 at 1.47.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288" y="2910557"/>
              <a:ext cx="3932966" cy="3122234"/>
            </a:xfrm>
            <a:prstGeom prst="rect">
              <a:avLst/>
            </a:prstGeom>
          </p:spPr>
        </p:pic>
      </p:grpSp>
    </p:spTree>
    <p:extLst>
      <p:ext uri="{BB962C8B-B14F-4D97-AF65-F5344CB8AC3E}">
        <p14:creationId xmlns:p14="http://schemas.microsoft.com/office/powerpoint/2010/main" val="28607269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Amphetamine</a:t>
            </a:r>
            <a:endParaRPr lang="en-US" dirty="0"/>
          </a:p>
        </p:txBody>
      </p:sp>
      <p:pic>
        <p:nvPicPr>
          <p:cNvPr id="4" name="Content Placeholder 3" descr="Screen Shot 2016-03-06 at 9.07.32 PM.png"/>
          <p:cNvPicPr>
            <a:picLocks noGrp="1" noChangeAspect="1"/>
          </p:cNvPicPr>
          <p:nvPr>
            <p:ph idx="1"/>
          </p:nvPr>
        </p:nvPicPr>
        <p:blipFill>
          <a:blip r:embed="rId2">
            <a:extLst>
              <a:ext uri="{28A0092B-C50C-407E-A947-70E740481C1C}">
                <a14:useLocalDpi xmlns:a14="http://schemas.microsoft.com/office/drawing/2010/main" val="0"/>
              </a:ext>
            </a:extLst>
          </a:blip>
          <a:srcRect l="2718" r="2718"/>
          <a:stretch>
            <a:fillRect/>
          </a:stretch>
        </p:blipFill>
        <p:spPr/>
      </p:pic>
    </p:spTree>
    <p:extLst>
      <p:ext uri="{BB962C8B-B14F-4D97-AF65-F5344CB8AC3E}">
        <p14:creationId xmlns:p14="http://schemas.microsoft.com/office/powerpoint/2010/main" val="144480563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HiddenMe</a:t>
            </a:r>
            <a:endParaRPr lang="en-US" dirty="0"/>
          </a:p>
        </p:txBody>
      </p:sp>
      <p:pic>
        <p:nvPicPr>
          <p:cNvPr id="4" name="Content Placeholder 3" descr="Screen Shot 2016-03-06 at 9.09.44 PM.png"/>
          <p:cNvPicPr>
            <a:picLocks noGrp="1" noChangeAspect="1"/>
          </p:cNvPicPr>
          <p:nvPr>
            <p:ph idx="1"/>
          </p:nvPr>
        </p:nvPicPr>
        <p:blipFill>
          <a:blip r:embed="rId2">
            <a:extLst>
              <a:ext uri="{28A0092B-C50C-407E-A947-70E740481C1C}">
                <a14:useLocalDpi xmlns:a14="http://schemas.microsoft.com/office/drawing/2010/main" val="0"/>
              </a:ext>
            </a:extLst>
          </a:blip>
          <a:srcRect t="-34782" b="-34782"/>
          <a:stretch>
            <a:fillRect/>
          </a:stretch>
        </p:blipFill>
        <p:spPr/>
      </p:pic>
    </p:spTree>
    <p:extLst>
      <p:ext uri="{BB962C8B-B14F-4D97-AF65-F5344CB8AC3E}">
        <p14:creationId xmlns:p14="http://schemas.microsoft.com/office/powerpoint/2010/main" val="20000723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Unix Ctrl Key Position Modifier</a:t>
            </a:r>
            <a:endParaRPr lang="en-US" dirty="0"/>
          </a:p>
        </p:txBody>
      </p:sp>
      <p:sp>
        <p:nvSpPr>
          <p:cNvPr id="6" name="Content Placeholder 5"/>
          <p:cNvSpPr>
            <a:spLocks noGrp="1"/>
          </p:cNvSpPr>
          <p:nvPr>
            <p:ph idx="1"/>
          </p:nvPr>
        </p:nvSpPr>
        <p:spPr/>
        <p:txBody>
          <a:bodyPr/>
          <a:lstStyle/>
          <a:p>
            <a:r>
              <a:rPr lang="en-US" smtClean="0"/>
              <a:t>gnome</a:t>
            </a:r>
            <a:r>
              <a:rPr lang="en-US" dirty="0" smtClean="0"/>
              <a:t>-keyboard-properties</a:t>
            </a:r>
          </a:p>
        </p:txBody>
      </p:sp>
      <p:pic>
        <p:nvPicPr>
          <p:cNvPr id="7" name="Content Placeholder 4" descr="Screen Shot 2016-02-22 at 10.42.55 AM.png"/>
          <p:cNvPicPr>
            <a:picLocks noChangeAspect="1"/>
          </p:cNvPicPr>
          <p:nvPr/>
        </p:nvPicPr>
        <p:blipFill>
          <a:blip r:embed="rId3">
            <a:extLst>
              <a:ext uri="{28A0092B-C50C-407E-A947-70E740481C1C}">
                <a14:useLocalDpi xmlns:a14="http://schemas.microsoft.com/office/drawing/2010/main" val="0"/>
              </a:ext>
            </a:extLst>
          </a:blip>
          <a:srcRect t="-9721" b="-9721"/>
          <a:stretch>
            <a:fillRect/>
          </a:stretch>
        </p:blipFill>
        <p:spPr>
          <a:xfrm>
            <a:off x="254000" y="1243264"/>
            <a:ext cx="8636001" cy="5093368"/>
          </a:xfrm>
          <a:prstGeom prst="rect">
            <a:avLst/>
          </a:prstGeom>
        </p:spPr>
      </p:pic>
    </p:spTree>
    <p:extLst>
      <p:ext uri="{BB962C8B-B14F-4D97-AF65-F5344CB8AC3E}">
        <p14:creationId xmlns:p14="http://schemas.microsoft.com/office/powerpoint/2010/main" val="12023415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Shortcut Keys	</a:t>
            </a:r>
          </a:p>
        </p:txBody>
      </p:sp>
      <p:sp>
        <p:nvSpPr>
          <p:cNvPr id="3" name="Content Placeholder 2"/>
          <p:cNvSpPr>
            <a:spLocks noGrp="1"/>
          </p:cNvSpPr>
          <p:nvPr>
            <p:ph idx="1"/>
          </p:nvPr>
        </p:nvSpPr>
        <p:spPr>
          <a:xfrm>
            <a:off x="254000" y="1016000"/>
            <a:ext cx="8636001" cy="5120722"/>
          </a:xfrm>
        </p:spPr>
        <p:txBody>
          <a:bodyPr/>
          <a:lstStyle/>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697554242"/>
              </p:ext>
            </p:extLst>
          </p:nvPr>
        </p:nvGraphicFramePr>
        <p:xfrm>
          <a:off x="1143000" y="1988804"/>
          <a:ext cx="6858000" cy="2880393"/>
        </p:xfrm>
        <a:graphic>
          <a:graphicData uri="http://schemas.openxmlformats.org/presentationml/2006/ole">
            <mc:AlternateContent xmlns:mc="http://schemas.openxmlformats.org/markup-compatibility/2006">
              <mc:Choice xmlns:v="urn:schemas-microsoft-com:vml" Requires="v">
                <p:oleObj spid="_x0000_s18507" name="Worksheet" r:id="rId5" imgW="9347200" imgH="3314700" progId="Excel.Sheet.12">
                  <p:embed/>
                </p:oleObj>
              </mc:Choice>
              <mc:Fallback>
                <p:oleObj name="Worksheet" r:id="rId5" imgW="9347200" imgH="3314700" progId="Excel.Sheet.12">
                  <p:embed/>
                  <p:pic>
                    <p:nvPicPr>
                      <p:cNvPr id="0" name=""/>
                      <p:cNvPicPr/>
                      <p:nvPr/>
                    </p:nvPicPr>
                    <p:blipFill>
                      <a:blip r:embed="rId6"/>
                      <a:stretch>
                        <a:fillRect/>
                      </a:stretch>
                    </p:blipFill>
                    <p:spPr>
                      <a:xfrm>
                        <a:off x="1143000" y="1988804"/>
                        <a:ext cx="6858000" cy="2880393"/>
                      </a:xfrm>
                      <a:prstGeom prst="rect">
                        <a:avLst/>
                      </a:prstGeom>
                    </p:spPr>
                  </p:pic>
                </p:oleObj>
              </mc:Fallback>
            </mc:AlternateContent>
          </a:graphicData>
        </a:graphic>
      </p:graphicFrame>
    </p:spTree>
    <p:extLst>
      <p:ext uri="{BB962C8B-B14F-4D97-AF65-F5344CB8AC3E}">
        <p14:creationId xmlns:p14="http://schemas.microsoft.com/office/powerpoint/2010/main" val="18568749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Spotlight</a:t>
            </a:r>
            <a:endParaRPr lang="en-US" dirty="0"/>
          </a:p>
        </p:txBody>
      </p:sp>
      <p:sp>
        <p:nvSpPr>
          <p:cNvPr id="5" name="Content Placeholder 4"/>
          <p:cNvSpPr>
            <a:spLocks noGrp="1"/>
          </p:cNvSpPr>
          <p:nvPr>
            <p:ph idx="1"/>
          </p:nvPr>
        </p:nvSpPr>
        <p:spPr/>
        <p:txBody>
          <a:bodyPr/>
          <a:lstStyle/>
          <a:p>
            <a:pPr marL="0" indent="0">
              <a:buNone/>
            </a:pPr>
            <a:endParaRPr lang="en-US" dirty="0" smtClean="0"/>
          </a:p>
          <a:p>
            <a:endParaRPr lang="en-US" dirty="0"/>
          </a:p>
        </p:txBody>
      </p:sp>
      <p:pic>
        <p:nvPicPr>
          <p:cNvPr id="6" name="Picture 5" descr="s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580" y="1112752"/>
            <a:ext cx="5551031" cy="828500"/>
          </a:xfrm>
          <a:prstGeom prst="rect">
            <a:avLst/>
          </a:prstGeom>
        </p:spPr>
      </p:pic>
      <p:grpSp>
        <p:nvGrpSpPr>
          <p:cNvPr id="11" name="Group 10"/>
          <p:cNvGrpSpPr/>
          <p:nvPr/>
        </p:nvGrpSpPr>
        <p:grpSpPr>
          <a:xfrm>
            <a:off x="949390" y="2107578"/>
            <a:ext cx="7245221" cy="4493241"/>
            <a:chOff x="802147" y="2107578"/>
            <a:chExt cx="7245221" cy="4493241"/>
          </a:xfrm>
        </p:grpSpPr>
        <p:pic>
          <p:nvPicPr>
            <p:cNvPr id="7" name="Picture 6" descr="slap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47" y="2107578"/>
              <a:ext cx="3292810" cy="2160463"/>
            </a:xfrm>
            <a:prstGeom prst="rect">
              <a:avLst/>
            </a:prstGeom>
          </p:spPr>
        </p:pic>
        <p:pic>
          <p:nvPicPr>
            <p:cNvPr id="8" name="Picture 7" descr="slma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558" y="2107578"/>
              <a:ext cx="3292810" cy="2158844"/>
            </a:xfrm>
            <a:prstGeom prst="rect">
              <a:avLst/>
            </a:prstGeom>
          </p:spPr>
        </p:pic>
        <p:pic>
          <p:nvPicPr>
            <p:cNvPr id="10" name="Picture 9" descr="slwo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4558" y="4471847"/>
              <a:ext cx="3292810" cy="2128972"/>
            </a:xfrm>
            <a:prstGeom prst="rect">
              <a:avLst/>
            </a:prstGeom>
          </p:spPr>
        </p:pic>
      </p:grpSp>
      <p:pic>
        <p:nvPicPr>
          <p:cNvPr id="12" name="Picture 11" descr="Screen Shot 2016-02-20 at 12.34.16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9390" y="4471846"/>
            <a:ext cx="3292810" cy="2098871"/>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4111825231"/>
              </p:ext>
            </p:extLst>
          </p:nvPr>
        </p:nvGraphicFramePr>
        <p:xfrm>
          <a:off x="949390" y="1397334"/>
          <a:ext cx="1219200" cy="266700"/>
        </p:xfrm>
        <a:graphic>
          <a:graphicData uri="http://schemas.openxmlformats.org/presentationml/2006/ole">
            <mc:AlternateContent xmlns:mc="http://schemas.openxmlformats.org/markup-compatibility/2006">
              <mc:Choice xmlns:v="urn:schemas-microsoft-com:vml" Requires="v">
                <p:oleObj spid="_x0000_s4197" name="Worksheet" r:id="rId10" imgW="1219200" imgH="266700" progId="Excel.Sheet.12">
                  <p:embed/>
                </p:oleObj>
              </mc:Choice>
              <mc:Fallback>
                <p:oleObj name="Worksheet" r:id="rId10" imgW="1219200" imgH="266700" progId="Excel.Sheet.12">
                  <p:embed/>
                  <p:pic>
                    <p:nvPicPr>
                      <p:cNvPr id="0" name=""/>
                      <p:cNvPicPr/>
                      <p:nvPr/>
                    </p:nvPicPr>
                    <p:blipFill>
                      <a:blip r:embed="rId11"/>
                      <a:stretch>
                        <a:fillRect/>
                      </a:stretch>
                    </p:blipFill>
                    <p:spPr>
                      <a:xfrm>
                        <a:off x="949390" y="1397334"/>
                        <a:ext cx="1219200" cy="266700"/>
                      </a:xfrm>
                      <a:prstGeom prst="rect">
                        <a:avLst/>
                      </a:prstGeom>
                    </p:spPr>
                  </p:pic>
                </p:oleObj>
              </mc:Fallback>
            </mc:AlternateContent>
          </a:graphicData>
        </a:graphic>
      </p:graphicFrame>
    </p:spTree>
    <p:extLst>
      <p:ext uri="{BB962C8B-B14F-4D97-AF65-F5344CB8AC3E}">
        <p14:creationId xmlns:p14="http://schemas.microsoft.com/office/powerpoint/2010/main" val="25001693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Alfred</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descr="Screen Shot 2016-02-19 at 11.42.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672" y="1016000"/>
            <a:ext cx="5010167" cy="1003300"/>
          </a:xfrm>
          <a:prstGeom prst="rect">
            <a:avLst/>
          </a:prstGeom>
        </p:spPr>
      </p:pic>
      <p:pic>
        <p:nvPicPr>
          <p:cNvPr id="5" name="Picture 4" descr="Screen Shot 2016-02-19 at 11.43.1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62" y="2224563"/>
            <a:ext cx="6733677" cy="3912160"/>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742124883"/>
              </p:ext>
            </p:extLst>
          </p:nvPr>
        </p:nvGraphicFramePr>
        <p:xfrm>
          <a:off x="1109663" y="1504950"/>
          <a:ext cx="1409700" cy="266700"/>
        </p:xfrm>
        <a:graphic>
          <a:graphicData uri="http://schemas.openxmlformats.org/presentationml/2006/ole">
            <mc:AlternateContent xmlns:mc="http://schemas.openxmlformats.org/markup-compatibility/2006">
              <mc:Choice xmlns:v="urn:schemas-microsoft-com:vml" Requires="v">
                <p:oleObj spid="_x0000_s5221" name="Worksheet" r:id="rId7" imgW="1409700" imgH="266700" progId="Excel.Sheet.12">
                  <p:embed/>
                </p:oleObj>
              </mc:Choice>
              <mc:Fallback>
                <p:oleObj name="Worksheet" r:id="rId7" imgW="1409700" imgH="266700" progId="Excel.Sheet.12">
                  <p:embed/>
                  <p:pic>
                    <p:nvPicPr>
                      <p:cNvPr id="0" name=""/>
                      <p:cNvPicPr/>
                      <p:nvPr/>
                    </p:nvPicPr>
                    <p:blipFill>
                      <a:blip r:embed="rId8"/>
                      <a:stretch>
                        <a:fillRect/>
                      </a:stretch>
                    </p:blipFill>
                    <p:spPr>
                      <a:xfrm>
                        <a:off x="1109663" y="1504950"/>
                        <a:ext cx="1409700" cy="266700"/>
                      </a:xfrm>
                      <a:prstGeom prst="rect">
                        <a:avLst/>
                      </a:prstGeom>
                    </p:spPr>
                  </p:pic>
                </p:oleObj>
              </mc:Fallback>
            </mc:AlternateContent>
          </a:graphicData>
        </a:graphic>
      </p:graphicFrame>
    </p:spTree>
    <p:extLst>
      <p:ext uri="{BB962C8B-B14F-4D97-AF65-F5344CB8AC3E}">
        <p14:creationId xmlns:p14="http://schemas.microsoft.com/office/powerpoint/2010/main" val="1805103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Alfred Web Search</a:t>
            </a:r>
            <a:endParaRPr lang="en-US" dirty="0"/>
          </a:p>
        </p:txBody>
      </p:sp>
      <p:pic>
        <p:nvPicPr>
          <p:cNvPr id="4" name="Content Placeholder 3" descr="Screen Shot 2016-02-19 at 11.55.06 PM.png"/>
          <p:cNvPicPr>
            <a:picLocks noGrp="1" noChangeAspect="1"/>
          </p:cNvPicPr>
          <p:nvPr>
            <p:ph idx="1"/>
          </p:nvPr>
        </p:nvPicPr>
        <p:blipFill>
          <a:blip r:embed="rId3">
            <a:extLst>
              <a:ext uri="{28A0092B-C50C-407E-A947-70E740481C1C}">
                <a14:useLocalDpi xmlns:a14="http://schemas.microsoft.com/office/drawing/2010/main" val="0"/>
              </a:ext>
            </a:extLst>
          </a:blip>
          <a:srcRect l="-6492" r="-6492"/>
          <a:stretch>
            <a:fillRect/>
          </a:stretch>
        </p:blipFill>
        <p:spPr>
          <a:xfrm>
            <a:off x="0" y="1016000"/>
            <a:ext cx="4807087" cy="2715892"/>
          </a:xfrm>
        </p:spPr>
      </p:pic>
      <p:pic>
        <p:nvPicPr>
          <p:cNvPr id="6" name="Picture 5" descr="alfgooggm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85" y="3921823"/>
            <a:ext cx="4281870" cy="2715892"/>
          </a:xfrm>
          <a:prstGeom prst="rect">
            <a:avLst/>
          </a:prstGeom>
        </p:spPr>
      </p:pic>
      <p:grpSp>
        <p:nvGrpSpPr>
          <p:cNvPr id="12" name="Group 11"/>
          <p:cNvGrpSpPr/>
          <p:nvPr/>
        </p:nvGrpSpPr>
        <p:grpSpPr>
          <a:xfrm>
            <a:off x="4807086" y="1016000"/>
            <a:ext cx="4055700" cy="4942798"/>
            <a:chOff x="4807086" y="1109046"/>
            <a:chExt cx="4055700" cy="4942798"/>
          </a:xfrm>
        </p:grpSpPr>
        <p:pic>
          <p:nvPicPr>
            <p:cNvPr id="3" name="Picture 2" descr="alfd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7086" y="1109046"/>
              <a:ext cx="4055700" cy="1047412"/>
            </a:xfrm>
            <a:prstGeom prst="rect">
              <a:avLst/>
            </a:prstGeom>
          </p:spPr>
        </p:pic>
        <p:pic>
          <p:nvPicPr>
            <p:cNvPr id="5" name="Picture 4" descr="Screen Shot 2016-02-20 at 10.52.4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7086" y="5004433"/>
              <a:ext cx="4055700" cy="1047411"/>
            </a:xfrm>
            <a:prstGeom prst="rect">
              <a:avLst/>
            </a:prstGeom>
          </p:spPr>
        </p:pic>
        <p:pic>
          <p:nvPicPr>
            <p:cNvPr id="10" name="Picture 9" descr="Screen Shot 2016-02-20 at 10.52.07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7086" y="2335018"/>
              <a:ext cx="4055700" cy="1047412"/>
            </a:xfrm>
            <a:prstGeom prst="rect">
              <a:avLst/>
            </a:prstGeom>
          </p:spPr>
        </p:pic>
        <p:pic>
          <p:nvPicPr>
            <p:cNvPr id="11" name="Picture 10" descr="Screen Shot 2016-02-20 at 10.51.35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7086" y="3607561"/>
              <a:ext cx="4055700" cy="1047411"/>
            </a:xfrm>
            <a:prstGeom prst="rect">
              <a:avLst/>
            </a:prstGeom>
          </p:spPr>
        </p:pic>
      </p:grpSp>
    </p:spTree>
    <p:extLst>
      <p:ext uri="{BB962C8B-B14F-4D97-AF65-F5344CB8AC3E}">
        <p14:creationId xmlns:p14="http://schemas.microsoft.com/office/powerpoint/2010/main" val="30364827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Management</a:t>
            </a:r>
            <a:endParaRPr lang="en-US" dirty="0"/>
          </a:p>
        </p:txBody>
      </p:sp>
      <p:sp>
        <p:nvSpPr>
          <p:cNvPr id="7" name="Content Placeholder 6"/>
          <p:cNvSpPr>
            <a:spLocks noGrp="1"/>
          </p:cNvSpPr>
          <p:nvPr>
            <p:ph idx="1"/>
          </p:nvPr>
        </p:nvSpPr>
        <p:spPr/>
        <p:txBody>
          <a:bodyPr>
            <a:normAutofit/>
          </a:bodyPr>
          <a:lstStyle/>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pPr marL="0" indent="0">
              <a:buNone/>
            </a:pPr>
            <a:endParaRPr lang="en-US" sz="1600" dirty="0" smtClean="0"/>
          </a:p>
          <a:p>
            <a:endParaRPr lang="en-US" sz="1600" dirty="0"/>
          </a:p>
        </p:txBody>
      </p:sp>
      <p:pic>
        <p:nvPicPr>
          <p:cNvPr id="3" name="Picture 2" descr="spe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960193"/>
            <a:ext cx="3841750" cy="3017388"/>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426328784"/>
              </p:ext>
            </p:extLst>
          </p:nvPr>
        </p:nvGraphicFramePr>
        <p:xfrm>
          <a:off x="730250" y="1016000"/>
          <a:ext cx="7683500" cy="1536700"/>
        </p:xfrm>
        <a:graphic>
          <a:graphicData uri="http://schemas.openxmlformats.org/presentationml/2006/ole">
            <mc:AlternateContent xmlns:mc="http://schemas.openxmlformats.org/markup-compatibility/2006">
              <mc:Choice xmlns:v="urn:schemas-microsoft-com:vml" Requires="v">
                <p:oleObj spid="_x0000_s3266" name="Worksheet" r:id="rId6" imgW="7683500" imgH="1536700" progId="Excel.Sheet.12">
                  <p:embed/>
                </p:oleObj>
              </mc:Choice>
              <mc:Fallback>
                <p:oleObj name="Worksheet" r:id="rId6" imgW="7683500" imgH="1536700" progId="Excel.Sheet.12">
                  <p:embed/>
                  <p:pic>
                    <p:nvPicPr>
                      <p:cNvPr id="0" name=""/>
                      <p:cNvPicPr/>
                      <p:nvPr/>
                    </p:nvPicPr>
                    <p:blipFill>
                      <a:blip r:embed="rId7"/>
                      <a:stretch>
                        <a:fillRect/>
                      </a:stretch>
                    </p:blipFill>
                    <p:spPr>
                      <a:xfrm>
                        <a:off x="730250" y="1016000"/>
                        <a:ext cx="7683500" cy="15367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561103478"/>
              </p:ext>
            </p:extLst>
          </p:nvPr>
        </p:nvGraphicFramePr>
        <p:xfrm>
          <a:off x="730250" y="2960193"/>
          <a:ext cx="3708400" cy="2298700"/>
        </p:xfrm>
        <a:graphic>
          <a:graphicData uri="http://schemas.openxmlformats.org/presentationml/2006/ole">
            <mc:AlternateContent xmlns:mc="http://schemas.openxmlformats.org/markup-compatibility/2006">
              <mc:Choice xmlns:v="urn:schemas-microsoft-com:vml" Requires="v">
                <p:oleObj spid="_x0000_s3267" name="Worksheet" r:id="rId9" imgW="3708400" imgH="2298700" progId="Excel.Sheet.12">
                  <p:embed/>
                </p:oleObj>
              </mc:Choice>
              <mc:Fallback>
                <p:oleObj name="Worksheet" r:id="rId9" imgW="3708400" imgH="2298700" progId="Excel.Sheet.12">
                  <p:embed/>
                  <p:pic>
                    <p:nvPicPr>
                      <p:cNvPr id="0" name=""/>
                      <p:cNvPicPr/>
                      <p:nvPr/>
                    </p:nvPicPr>
                    <p:blipFill>
                      <a:blip r:embed="rId10"/>
                      <a:stretch>
                        <a:fillRect/>
                      </a:stretch>
                    </p:blipFill>
                    <p:spPr>
                      <a:xfrm>
                        <a:off x="730250" y="2960193"/>
                        <a:ext cx="3708400" cy="2298700"/>
                      </a:xfrm>
                      <a:prstGeom prst="rect">
                        <a:avLst/>
                      </a:prstGeom>
                    </p:spPr>
                  </p:pic>
                </p:oleObj>
              </mc:Fallback>
            </mc:AlternateContent>
          </a:graphicData>
        </a:graphic>
      </p:graphicFrame>
    </p:spTree>
    <p:extLst>
      <p:ext uri="{BB962C8B-B14F-4D97-AF65-F5344CB8AC3E}">
        <p14:creationId xmlns:p14="http://schemas.microsoft.com/office/powerpoint/2010/main" val="36999816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GI_PPT_template_4-3">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5866</TotalTime>
  <Words>888</Words>
  <Application>Microsoft Macintosh PowerPoint</Application>
  <PresentationFormat>On-screen Show (4:3)</PresentationFormat>
  <Paragraphs>163</Paragraphs>
  <Slides>31</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TGI_PPT_template_4-3</vt:lpstr>
      <vt:lpstr>Worksheet</vt:lpstr>
      <vt:lpstr>Keyboard Efficiency</vt:lpstr>
      <vt:lpstr>Keyboard Shortcuts are Key</vt:lpstr>
      <vt:lpstr>There’s An Easier Way </vt:lpstr>
      <vt:lpstr>Unix Ctrl Key Position Modifier</vt:lpstr>
      <vt:lpstr>Unix Shortcut Keys </vt:lpstr>
      <vt:lpstr>Spotlight</vt:lpstr>
      <vt:lpstr>Alfred</vt:lpstr>
      <vt:lpstr>Alfred Web Search</vt:lpstr>
      <vt:lpstr>Window Management</vt:lpstr>
      <vt:lpstr>Mission Control &amp; General Movement</vt:lpstr>
      <vt:lpstr>Finder</vt:lpstr>
      <vt:lpstr>Miscellaneous </vt:lpstr>
      <vt:lpstr>Unix Terminal</vt:lpstr>
      <vt:lpstr>TMUX - A Cool Terminal Multiplexer</vt:lpstr>
      <vt:lpstr>.tmux.conf</vt:lpstr>
      <vt:lpstr>Basic TMUX Commands</vt:lpstr>
      <vt:lpstr>Basic TMUX Commands</vt:lpstr>
      <vt:lpstr>Common Unix Commands</vt:lpstr>
      <vt:lpstr>Miscellaneous </vt:lpstr>
      <vt:lpstr>tree</vt:lpstr>
      <vt:lpstr>tee</vt:lpstr>
      <vt:lpstr>Copy Paste From Command Line</vt:lpstr>
      <vt:lpstr>lynx</vt:lpstr>
      <vt:lpstr>Command Line Perl – Autosplit, Add to Array</vt:lpstr>
      <vt:lpstr>Dropbox-Uploader</vt:lpstr>
      <vt:lpstr>Dropbox-Uploader</vt:lpstr>
      <vt:lpstr>Infinit</vt:lpstr>
      <vt:lpstr>CopyClip</vt:lpstr>
      <vt:lpstr>Caret Browsing</vt:lpstr>
      <vt:lpstr>Amphetamine</vt:lpstr>
      <vt:lpstr>HiddenMe</vt:lpstr>
    </vt:vector>
  </TitlesOfParts>
  <Company>Washington University School of Medicine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McMichael</dc:creator>
  <cp:lastModifiedBy>Lee Trani</cp:lastModifiedBy>
  <cp:revision>207</cp:revision>
  <dcterms:created xsi:type="dcterms:W3CDTF">2011-04-07T14:06:00Z</dcterms:created>
  <dcterms:modified xsi:type="dcterms:W3CDTF">2016-03-15T14:55:48Z</dcterms:modified>
</cp:coreProperties>
</file>